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 id="2147483782" r:id="rId5"/>
  </p:sldMasterIdLst>
  <p:notesMasterIdLst>
    <p:notesMasterId r:id="rId7"/>
  </p:notesMasterIdLst>
  <p:handoutMasterIdLst>
    <p:handoutMasterId r:id="rId8"/>
  </p:handoutMasterIdLst>
  <p:sldIdLst>
    <p:sldId id="591" r:id="rId6"/>
  </p:sldIdLst>
  <p:sldSz cx="9144000" cy="5143500" type="screen16x9"/>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VIN DRESSLER" initials="KD" lastIdx="1" clrIdx="0">
    <p:extLst>
      <p:ext uri="{19B8F6BF-5375-455C-9EA6-DF929625EA0E}">
        <p15:presenceInfo xmlns:p15="http://schemas.microsoft.com/office/powerpoint/2012/main" userId="S-1-5-21-1148585548-316328077-1442558448-379097" providerId="AD"/>
      </p:ext>
    </p:extLst>
  </p:cmAuthor>
  <p:cmAuthor id="2" name="Kevin Dressler" initials="KD" lastIdx="4" clrIdx="1">
    <p:extLst>
      <p:ext uri="{19B8F6BF-5375-455C-9EA6-DF929625EA0E}">
        <p15:presenceInfo xmlns:p15="http://schemas.microsoft.com/office/powerpoint/2012/main" userId="Kevin Dressler" providerId="None"/>
      </p:ext>
    </p:extLst>
  </p:cmAuthor>
  <p:cmAuthor id="3" name="Dressler, Kevin" initials="DK" lastIdx="8" clrIdx="2">
    <p:extLst>
      <p:ext uri="{19B8F6BF-5375-455C-9EA6-DF929625EA0E}">
        <p15:presenceInfo xmlns:p15="http://schemas.microsoft.com/office/powerpoint/2012/main" userId="S::kxd13@psu.edu::85b0a884-ec56-4e82-970c-fb9c9b1d5577" providerId="AD"/>
      </p:ext>
    </p:extLst>
  </p:cmAuthor>
  <p:cmAuthor id="4" name="Tanushree Choudhury" initials="TC" lastIdx="2" clrIdx="3">
    <p:extLst>
      <p:ext uri="{19B8F6BF-5375-455C-9EA6-DF929625EA0E}">
        <p15:presenceInfo xmlns:p15="http://schemas.microsoft.com/office/powerpoint/2012/main" userId="b4d6ffdb4553947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38557F"/>
    <a:srgbClr val="FF9933"/>
    <a:srgbClr val="003399"/>
    <a:srgbClr val="CBD3E8"/>
    <a:srgbClr val="E7EAF4"/>
    <a:srgbClr val="9E6E25"/>
    <a:srgbClr val="EAD8BD"/>
    <a:srgbClr val="99CCFF"/>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94"/>
    <p:restoredTop sz="83862" autoAdjust="0"/>
  </p:normalViewPr>
  <p:slideViewPr>
    <p:cSldViewPr snapToGrid="0">
      <p:cViewPr varScale="1">
        <p:scale>
          <a:sx n="112" d="100"/>
          <a:sy n="112" d="100"/>
        </p:scale>
        <p:origin x="1440" y="90"/>
      </p:cViewPr>
      <p:guideLst>
        <p:guide orient="horz" pos="162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16331749-5330-4FD8-9FCD-68A64ADEBB98}"/>
              </a:ext>
            </a:extLst>
          </p:cNvPr>
          <p:cNvSpPr>
            <a:spLocks noGrp="1"/>
          </p:cNvSpPr>
          <p:nvPr>
            <p:ph type="sldNum" sz="quarter" idx="3"/>
          </p:nvPr>
        </p:nvSpPr>
        <p:spPr>
          <a:xfrm>
            <a:off x="3" y="8773358"/>
            <a:ext cx="7008879" cy="462719"/>
          </a:xfrm>
          <a:prstGeom prst="rect">
            <a:avLst/>
          </a:prstGeom>
        </p:spPr>
        <p:txBody>
          <a:bodyPr vert="horz" lIns="88139" tIns="44070" rIns="88139" bIns="44070" rtlCol="0" anchor="b"/>
          <a:lstStyle>
            <a:lvl1pPr algn="r">
              <a:defRPr sz="1200"/>
            </a:lvl1pPr>
          </a:lstStyle>
          <a:p>
            <a:pPr algn="ctr"/>
            <a:fld id="{7184B23C-FB51-4502-B7BE-A9ED0283EB7D}" type="slidenum">
              <a:rPr lang="en-US" sz="1050" smtClean="0">
                <a:latin typeface="Helvetica Neue"/>
              </a:rPr>
              <a:pPr algn="ctr"/>
              <a:t>‹#›</a:t>
            </a:fld>
            <a:endParaRPr lang="en-US" sz="1050">
              <a:latin typeface="Helvetica Neue"/>
            </a:endParaRPr>
          </a:p>
        </p:txBody>
      </p:sp>
      <p:sp>
        <p:nvSpPr>
          <p:cNvPr id="2" name="Header Placeholder 1">
            <a:extLst>
              <a:ext uri="{FF2B5EF4-FFF2-40B4-BE49-F238E27FC236}">
                <a16:creationId xmlns:a16="http://schemas.microsoft.com/office/drawing/2014/main" id="{5132FCC0-E1A5-4E56-9969-F73D8D58EE9B}"/>
              </a:ext>
            </a:extLst>
          </p:cNvPr>
          <p:cNvSpPr>
            <a:spLocks noGrp="1"/>
          </p:cNvSpPr>
          <p:nvPr>
            <p:ph type="hdr" sz="quarter"/>
          </p:nvPr>
        </p:nvSpPr>
        <p:spPr>
          <a:xfrm>
            <a:off x="3" y="1"/>
            <a:ext cx="7008879" cy="463696"/>
          </a:xfrm>
          <a:prstGeom prst="rect">
            <a:avLst/>
          </a:prstGeom>
        </p:spPr>
        <p:txBody>
          <a:bodyPr vert="horz" lIns="91440" tIns="45720" rIns="91440" bIns="45720" rtlCol="0"/>
          <a:lstStyle>
            <a:lvl1pPr algn="l">
              <a:defRPr sz="1200"/>
            </a:lvl1pPr>
          </a:lstStyle>
          <a:p>
            <a:pPr algn="ctr"/>
            <a:r>
              <a:rPr lang="en-US" sz="1050">
                <a:latin typeface="Helvetica Neue"/>
              </a:rPr>
              <a:t>User Program</a:t>
            </a:r>
          </a:p>
        </p:txBody>
      </p:sp>
    </p:spTree>
    <p:extLst>
      <p:ext uri="{BB962C8B-B14F-4D97-AF65-F5344CB8AC3E}">
        <p14:creationId xmlns:p14="http://schemas.microsoft.com/office/powerpoint/2010/main" val="19442122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038145" cy="461192"/>
          </a:xfrm>
          <a:prstGeom prst="rect">
            <a:avLst/>
          </a:prstGeom>
        </p:spPr>
        <p:txBody>
          <a:bodyPr vert="horz" lIns="88139" tIns="44070" rIns="88139" bIns="44070" rtlCol="0"/>
          <a:lstStyle>
            <a:lvl1pPr algn="l">
              <a:defRPr sz="1200"/>
            </a:lvl1pPr>
          </a:lstStyle>
          <a:p>
            <a:endParaRPr lang="en-US"/>
          </a:p>
        </p:txBody>
      </p:sp>
      <p:sp>
        <p:nvSpPr>
          <p:cNvPr id="3" name="Date Placeholder 2"/>
          <p:cNvSpPr>
            <a:spLocks noGrp="1"/>
          </p:cNvSpPr>
          <p:nvPr>
            <p:ph type="dt" idx="1"/>
          </p:nvPr>
        </p:nvSpPr>
        <p:spPr>
          <a:xfrm>
            <a:off x="3970737" y="2"/>
            <a:ext cx="3038145" cy="461192"/>
          </a:xfrm>
          <a:prstGeom prst="rect">
            <a:avLst/>
          </a:prstGeom>
        </p:spPr>
        <p:txBody>
          <a:bodyPr vert="horz" lIns="88139" tIns="44070" rIns="88139" bIns="44070" rtlCol="0"/>
          <a:lstStyle>
            <a:lvl1pPr algn="r">
              <a:defRPr sz="1200"/>
            </a:lvl1pPr>
          </a:lstStyle>
          <a:p>
            <a:fld id="{63077E1E-5F38-40DD-A6BE-AB2FADD82C5B}" type="datetimeFigureOut">
              <a:rPr lang="en-US" smtClean="0"/>
              <a:t>12/2/2024</a:t>
            </a:fld>
            <a:endParaRPr lang="en-US"/>
          </a:p>
        </p:txBody>
      </p:sp>
      <p:sp>
        <p:nvSpPr>
          <p:cNvPr id="4" name="Slide Image Placeholder 3"/>
          <p:cNvSpPr>
            <a:spLocks noGrp="1" noRot="1" noChangeAspect="1"/>
          </p:cNvSpPr>
          <p:nvPr>
            <p:ph type="sldImg" idx="2"/>
          </p:nvPr>
        </p:nvSpPr>
        <p:spPr>
          <a:xfrm>
            <a:off x="427038" y="693738"/>
            <a:ext cx="6156325" cy="3463925"/>
          </a:xfrm>
          <a:prstGeom prst="rect">
            <a:avLst/>
          </a:prstGeom>
          <a:noFill/>
          <a:ln w="12700">
            <a:solidFill>
              <a:prstClr val="black"/>
            </a:solidFill>
          </a:ln>
        </p:spPr>
        <p:txBody>
          <a:bodyPr vert="horz" lIns="88139" tIns="44070" rIns="88139" bIns="44070" rtlCol="0" anchor="ctr"/>
          <a:lstStyle/>
          <a:p>
            <a:endParaRPr lang="en-US"/>
          </a:p>
        </p:txBody>
      </p:sp>
      <p:sp>
        <p:nvSpPr>
          <p:cNvPr id="5" name="Notes Placeholder 4"/>
          <p:cNvSpPr>
            <a:spLocks noGrp="1"/>
          </p:cNvSpPr>
          <p:nvPr>
            <p:ph type="body" sz="quarter" idx="3"/>
          </p:nvPr>
        </p:nvSpPr>
        <p:spPr>
          <a:xfrm>
            <a:off x="701346" y="4387445"/>
            <a:ext cx="5607711" cy="4155317"/>
          </a:xfrm>
          <a:prstGeom prst="rect">
            <a:avLst/>
          </a:prstGeom>
        </p:spPr>
        <p:txBody>
          <a:bodyPr vert="horz" lIns="88139" tIns="44070" rIns="88139" bIns="4407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773358"/>
            <a:ext cx="3038145" cy="461192"/>
          </a:xfrm>
          <a:prstGeom prst="rect">
            <a:avLst/>
          </a:prstGeom>
        </p:spPr>
        <p:txBody>
          <a:bodyPr vert="horz" lIns="88139" tIns="44070" rIns="88139" bIns="44070" rtlCol="0" anchor="b"/>
          <a:lstStyle>
            <a:lvl1pPr algn="l">
              <a:defRPr sz="1200"/>
            </a:lvl1pPr>
          </a:lstStyle>
          <a:p>
            <a:endParaRPr lang="en-US"/>
          </a:p>
        </p:txBody>
      </p:sp>
      <p:sp>
        <p:nvSpPr>
          <p:cNvPr id="7" name="Slide Number Placeholder 6"/>
          <p:cNvSpPr>
            <a:spLocks noGrp="1"/>
          </p:cNvSpPr>
          <p:nvPr>
            <p:ph type="sldNum" sz="quarter" idx="5"/>
          </p:nvPr>
        </p:nvSpPr>
        <p:spPr>
          <a:xfrm>
            <a:off x="3970737" y="8773358"/>
            <a:ext cx="3038145" cy="461192"/>
          </a:xfrm>
          <a:prstGeom prst="rect">
            <a:avLst/>
          </a:prstGeom>
        </p:spPr>
        <p:txBody>
          <a:bodyPr vert="horz" lIns="88139" tIns="44070" rIns="88139" bIns="44070" rtlCol="0" anchor="b"/>
          <a:lstStyle>
            <a:lvl1pPr algn="r">
              <a:defRPr sz="1200"/>
            </a:lvl1pPr>
          </a:lstStyle>
          <a:p>
            <a:fld id="{758B4F96-4FE3-48B3-AE38-1327B330FF2A}" type="slidenum">
              <a:rPr lang="en-US" smtClean="0"/>
              <a:t>‹#›</a:t>
            </a:fld>
            <a:endParaRPr lang="en-US"/>
          </a:p>
        </p:txBody>
      </p:sp>
    </p:spTree>
    <p:extLst>
      <p:ext uri="{BB962C8B-B14F-4D97-AF65-F5344CB8AC3E}">
        <p14:creationId xmlns:p14="http://schemas.microsoft.com/office/powerpoint/2010/main" val="34141486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47675" y="836613"/>
            <a:ext cx="6156325" cy="3463925"/>
          </a:xfrm>
        </p:spPr>
      </p:sp>
      <p:sp>
        <p:nvSpPr>
          <p:cNvPr id="3" name="Notes Placeholder 2"/>
          <p:cNvSpPr>
            <a:spLocks noGrp="1"/>
          </p:cNvSpPr>
          <p:nvPr>
            <p:ph type="body" idx="1"/>
          </p:nvPr>
        </p:nvSpPr>
        <p:spPr/>
        <p:txBody>
          <a:bodyPr/>
          <a:lstStyle/>
          <a:p>
            <a:pPr>
              <a:spcAft>
                <a:spcPts val="600"/>
              </a:spcAft>
            </a:pPr>
            <a:r>
              <a:rPr lang="en-US" sz="1050" b="1" dirty="0">
                <a:solidFill>
                  <a:schemeClr val="tx1"/>
                </a:solidFill>
                <a:latin typeface="Arial" panose="020B0604020202020204" pitchFamily="34" charset="0"/>
                <a:cs typeface="Arial" panose="020B0604020202020204" pitchFamily="34" charset="0"/>
              </a:rPr>
              <a:t>What Has Been Achieved:</a:t>
            </a:r>
            <a:r>
              <a:rPr lang="en-US" sz="1050" b="0" dirty="0">
                <a:solidFill>
                  <a:schemeClr val="tx1"/>
                </a:solidFill>
                <a:latin typeface="Arial" panose="020B0604020202020204" pitchFamily="34" charset="0"/>
                <a:cs typeface="Arial" panose="020B0604020202020204" pitchFamily="34" charset="0"/>
              </a:rPr>
              <a:t> The 2DCC hosted 7 RSVP students in the summer of 2024. The participants received hands on training in all areas of the 2DCC including Bulk Growth, MOCVD, MBE and Theory. Thus far we have sponsored </a:t>
            </a:r>
            <a:r>
              <a:rPr lang="en-US" sz="1050" dirty="0">
                <a:latin typeface="Helvetica Neue" panose="02000503000000020004"/>
                <a:ea typeface="Calibri" panose="020F0502020204030204" pitchFamily="34" charset="0"/>
                <a:cs typeface="Helvetica" panose="020B0604020202020204" pitchFamily="34" charset="0"/>
                <a:sym typeface="Wingdings" panose="05000000000000000000" pitchFamily="2" charset="2"/>
              </a:rPr>
              <a:t>33 RSVP projects, 60% of projects are from non-R1 institutions, RSVPs have published/submitted 7 manuscripts so far and have given 5+ conference presentations from their RSVP experiences. RSVP trainees receive i</a:t>
            </a:r>
            <a:r>
              <a:rPr lang="en-US" sz="1400" dirty="0">
                <a:latin typeface="Helvetica LT Std" panose="020B0504020202020204" pitchFamily="34" charset="0"/>
              </a:rPr>
              <a:t>ntensive onsite training to independently operate equipment and carry out their research. There is a competitive proposal process; students with accepted proposals spend anywhere from 2 weeks to several months at the 2DCC learning synthesis techniques and doing hands-on research in our facility. </a:t>
            </a:r>
            <a:endParaRPr lang="en-US" sz="1050" b="0" dirty="0">
              <a:solidFill>
                <a:schemeClr val="tx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p>
          <a:p>
            <a:pPr defTabSz="914400">
              <a:defRPr sz="1400">
                <a:latin typeface="Helvetica Neue"/>
                <a:ea typeface="Helvetica Neue"/>
                <a:cs typeface="Helvetica Neue"/>
                <a:sym typeface="Helvetica Neue"/>
              </a:defRPr>
            </a:pPr>
            <a:r>
              <a:rPr lang="en-US" sz="1050" b="1" dirty="0">
                <a:solidFill>
                  <a:schemeClr val="tx1"/>
                </a:solidFill>
                <a:latin typeface="Arial" panose="020B0604020202020204" pitchFamily="34" charset="0"/>
                <a:cs typeface="Arial" panose="020B0604020202020204" pitchFamily="34" charset="0"/>
              </a:rPr>
              <a:t>Importance of the Achievement: </a:t>
            </a:r>
            <a:r>
              <a:rPr lang="en-US" sz="1050" b="0" dirty="0">
                <a:solidFill>
                  <a:schemeClr val="tx1"/>
                </a:solidFill>
                <a:latin typeface="Arial" panose="020B0604020202020204" pitchFamily="34" charset="0"/>
                <a:cs typeface="Arial" panose="020B0604020202020204" pitchFamily="34" charset="0"/>
              </a:rPr>
              <a:t>Training the next generation crystal growers and theorists is critical to the 2DCC platform and the competitiveness of the U.S. in next generation semiconductor technologies.</a:t>
            </a:r>
          </a:p>
          <a:p>
            <a:pPr defTabSz="914400">
              <a:defRPr sz="1400">
                <a:latin typeface="Helvetica Neue"/>
                <a:ea typeface="Helvetica Neue"/>
                <a:cs typeface="Helvetica Neue"/>
                <a:sym typeface="Helvetica Neue"/>
              </a:defRPr>
            </a:pPr>
            <a:endParaRPr lang="en-US" sz="1050" b="1" dirty="0">
              <a:solidFill>
                <a:schemeClr val="tx1"/>
              </a:solidFill>
              <a:latin typeface="Arial" panose="020B0604020202020204" pitchFamily="34" charset="0"/>
              <a:cs typeface="Arial" panose="020B0604020202020204" pitchFamily="34" charset="0"/>
            </a:endParaRPr>
          </a:p>
          <a:p>
            <a:pPr defTabSz="914400">
              <a:defRPr sz="1400">
                <a:latin typeface="Helvetica Neue"/>
                <a:ea typeface="Helvetica Neue"/>
                <a:cs typeface="Helvetica Neue"/>
                <a:sym typeface="Helvetica Neue"/>
              </a:defRPr>
            </a:pPr>
            <a:r>
              <a:rPr lang="en-US" sz="1050" b="1" dirty="0">
                <a:solidFill>
                  <a:schemeClr val="tx1"/>
                </a:solidFill>
                <a:latin typeface="Arial" panose="020B0604020202020204" pitchFamily="34" charset="0"/>
                <a:cs typeface="Arial" panose="020B0604020202020204" pitchFamily="34" charset="0"/>
              </a:rPr>
              <a:t>Unique Feature(s) of the MIP that Enabled this Achievement: </a:t>
            </a:r>
            <a:r>
              <a:rPr lang="en-US" sz="1050" b="0" dirty="0">
                <a:solidFill>
                  <a:schemeClr val="tx1"/>
                </a:solidFill>
                <a:latin typeface="Arial" panose="020B0604020202020204" pitchFamily="34" charset="0"/>
                <a:cs typeface="Arial" panose="020B0604020202020204" pitchFamily="34" charset="0"/>
              </a:rPr>
              <a:t>2DCC’s platform focus on both knowledge sharing and materials discovery applied to training the next generation of growers and theorists combined with state-of-the-art facilities creates an environment for robust onsite learning opportunities and collaboration.  This approach is the impetus for fueling new lines of collaborative research. RSVP trainees have also had the opportunity to collaborate with external users of 2DCC; a publication resulting from such a joint collaboration is included in the list below (publication #1).</a:t>
            </a:r>
          </a:p>
          <a:p>
            <a:pPr defTabSz="914400">
              <a:defRPr sz="1400">
                <a:latin typeface="Helvetica Neue"/>
                <a:ea typeface="Helvetica Neue"/>
                <a:cs typeface="Helvetica Neue"/>
                <a:sym typeface="Helvetica Neue"/>
              </a:defRPr>
            </a:pPr>
            <a:endParaRPr lang="en-US" sz="1050" b="0" dirty="0">
              <a:solidFill>
                <a:schemeClr val="tx1"/>
              </a:solidFill>
              <a:latin typeface="Arial" panose="020B0604020202020204" pitchFamily="34" charset="0"/>
              <a:cs typeface="Arial" panose="020B0604020202020204" pitchFamily="34" charset="0"/>
            </a:endParaRPr>
          </a:p>
          <a:p>
            <a:pPr defTabSz="914400">
              <a:defRPr sz="1400">
                <a:latin typeface="Helvetica Neue"/>
                <a:ea typeface="Helvetica Neue"/>
                <a:cs typeface="Helvetica Neue"/>
                <a:sym typeface="Helvetica Neue"/>
              </a:defRPr>
            </a:pPr>
            <a:r>
              <a:rPr lang="en-US" sz="1050" b="1" dirty="0">
                <a:solidFill>
                  <a:schemeClr val="tx1"/>
                </a:solidFill>
                <a:latin typeface="Arial" panose="020B0604020202020204" pitchFamily="34" charset="0"/>
                <a:cs typeface="Arial" panose="020B0604020202020204" pitchFamily="34" charset="0"/>
              </a:rPr>
              <a:t>RSVP</a:t>
            </a:r>
            <a:r>
              <a:rPr lang="en-US" sz="1050" b="0" dirty="0">
                <a:solidFill>
                  <a:schemeClr val="tx1"/>
                </a:solidFill>
                <a:latin typeface="Arial" panose="020B0604020202020204" pitchFamily="34" charset="0"/>
                <a:cs typeface="Arial" panose="020B0604020202020204" pitchFamily="34" charset="0"/>
              </a:rPr>
              <a:t> </a:t>
            </a:r>
            <a:r>
              <a:rPr lang="en-US" sz="1050" b="1" dirty="0">
                <a:solidFill>
                  <a:schemeClr val="tx1"/>
                </a:solidFill>
                <a:latin typeface="Arial" panose="020B0604020202020204" pitchFamily="34" charset="0"/>
                <a:cs typeface="Arial" panose="020B0604020202020204" pitchFamily="34" charset="0"/>
              </a:rPr>
              <a:t>Publications: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sz="1400">
                <a:latin typeface="Helvetica Neue"/>
                <a:ea typeface="Helvetica Neue"/>
                <a:cs typeface="Helvetica Neue"/>
                <a:sym typeface="Helvetica Neue"/>
              </a:defRPr>
            </a:pPr>
            <a:r>
              <a:rPr lang="en-US" sz="1050" b="0" dirty="0" err="1">
                <a:latin typeface="Arial" panose="020B0604020202020204" pitchFamily="34" charset="0"/>
                <a:cs typeface="Arial" panose="020B0604020202020204" pitchFamily="34" charset="0"/>
              </a:rPr>
              <a:t>Aofeng</a:t>
            </a:r>
            <a:r>
              <a:rPr lang="en-US" sz="1050" b="0" dirty="0">
                <a:latin typeface="Arial" panose="020B0604020202020204" pitchFamily="34" charset="0"/>
                <a:cs typeface="Arial" panose="020B0604020202020204" pitchFamily="34" charset="0"/>
              </a:rPr>
              <a:t> Bai, Maria Hilse, Prasanna D. Patil (RSVP trainee, Non-R1), Roman Engel-Herbert, Frank Peiris (external user, Non-R1)</a:t>
            </a:r>
            <a:r>
              <a:rPr lang="en-US" sz="1050" b="0" kern="1200" dirty="0">
                <a:solidFill>
                  <a:schemeClr val="tx1"/>
                </a:solidFill>
                <a:effectLst/>
                <a:latin typeface="Arial" panose="020B0604020202020204" pitchFamily="34" charset="0"/>
                <a:ea typeface="+mn-ea"/>
                <a:cs typeface="Arial" panose="020B0604020202020204" pitchFamily="34" charset="0"/>
              </a:rPr>
              <a:t> </a:t>
            </a:r>
            <a:r>
              <a:rPr lang="en-US" sz="1050" i="1" dirty="0">
                <a:solidFill>
                  <a:prstClr val="black"/>
                </a:solidFill>
              </a:rPr>
              <a:t>Journal of Crystal Growth </a:t>
            </a:r>
            <a:r>
              <a:rPr lang="en-US" sz="1050" b="1" dirty="0"/>
              <a:t>591</a:t>
            </a:r>
            <a:r>
              <a:rPr lang="en-US" sz="1050" dirty="0"/>
              <a:t>, 126714 (2022)</a:t>
            </a:r>
            <a:r>
              <a:rPr lang="en-US" sz="1050" dirty="0">
                <a:solidFill>
                  <a:prstClr val="black"/>
                </a:solidFill>
              </a:rPr>
              <a:t>; </a:t>
            </a:r>
            <a:r>
              <a:rPr lang="en-US" sz="1050" dirty="0">
                <a:solidFill>
                  <a:schemeClr val="tx1"/>
                </a:solidFill>
              </a:rPr>
              <a:t>DOI</a:t>
            </a:r>
            <a:r>
              <a:rPr lang="en-US" sz="1050" dirty="0"/>
              <a:t>: </a:t>
            </a:r>
            <a:r>
              <a:rPr lang="en-US" sz="1050" b="0" i="0" u="none" strike="noStrike" baseline="0" dirty="0">
                <a:latin typeface="Arial" panose="020B0604020202020204" pitchFamily="34" charset="0"/>
                <a:cs typeface="Arial" panose="020B0604020202020204" pitchFamily="34" charset="0"/>
              </a:rPr>
              <a:t>10.1016/j.jcrysgro.2022.126714</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sz="1400">
                <a:latin typeface="Helvetica Neue"/>
                <a:ea typeface="Helvetica Neue"/>
                <a:cs typeface="Helvetica Neue"/>
                <a:sym typeface="Helvetica Neue"/>
              </a:defRPr>
            </a:pPr>
            <a:r>
              <a:rPr lang="en-US" sz="1050" b="0" i="0" u="none" strike="noStrike" baseline="0" dirty="0">
                <a:latin typeface="Arial" panose="020B0604020202020204" pitchFamily="34" charset="0"/>
                <a:cs typeface="Arial" panose="020B0604020202020204" pitchFamily="34" charset="0"/>
              </a:rPr>
              <a:t>J.R. Chin (RSVP Trainee, R1), B.G. Gardner, M.B. Frye, D.S. Liu, S.A. Marini, J. Shallenberger, M.T. McDowell, M. Hilse, S. Law, L.M. Garten, </a:t>
            </a:r>
            <a:r>
              <a:rPr lang="en-US" sz="1050" b="0" i="1" u="none" strike="noStrike" baseline="0" dirty="0">
                <a:latin typeface="Arial" panose="020B0604020202020204" pitchFamily="34" charset="0"/>
                <a:cs typeface="Arial" panose="020B0604020202020204" pitchFamily="34" charset="0"/>
              </a:rPr>
              <a:t>MRS Communications</a:t>
            </a:r>
            <a:r>
              <a:rPr lang="en-US" sz="1050" b="0" i="0" u="none" strike="noStrike" baseline="0" dirty="0">
                <a:latin typeface="Arial" panose="020B0604020202020204" pitchFamily="34" charset="0"/>
                <a:cs typeface="Arial" panose="020B0604020202020204" pitchFamily="34" charset="0"/>
              </a:rPr>
              <a:t>, 2024, DOI: 10.1557/s43579-024-00630-8</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sz="1400">
                <a:latin typeface="Helvetica Neue"/>
                <a:ea typeface="Helvetica Neue"/>
                <a:cs typeface="Helvetica Neue"/>
                <a:sym typeface="Helvetica Neue"/>
              </a:defRPr>
            </a:pPr>
            <a:r>
              <a:rPr lang="en-US" sz="1050" b="0" i="0" u="none" strike="noStrike" baseline="0" dirty="0">
                <a:latin typeface="Arial" panose="020B0604020202020204" pitchFamily="34" charset="0"/>
                <a:cs typeface="Arial" panose="020B0604020202020204" pitchFamily="34" charset="0"/>
              </a:rPr>
              <a:t>M. Curtis (RSVP Trainee, Non-R1), O. </a:t>
            </a:r>
            <a:r>
              <a:rPr lang="en-US" sz="1050" b="0" i="0" u="none" strike="noStrike" baseline="0" dirty="0" err="1">
                <a:latin typeface="Arial" panose="020B0604020202020204" pitchFamily="34" charset="0"/>
                <a:cs typeface="Arial" panose="020B0604020202020204" pitchFamily="34" charset="0"/>
              </a:rPr>
              <a:t>Maryon</a:t>
            </a:r>
            <a:r>
              <a:rPr lang="en-US" sz="1050" b="0" i="0" u="none" strike="noStrike" baseline="0" dirty="0">
                <a:latin typeface="Arial" panose="020B0604020202020204" pitchFamily="34" charset="0"/>
                <a:cs typeface="Arial" panose="020B0604020202020204" pitchFamily="34" charset="0"/>
              </a:rPr>
              <a:t>, N. McKibben, J. </a:t>
            </a:r>
            <a:r>
              <a:rPr lang="en-US" sz="1050" b="0" i="0" u="none" strike="noStrike" baseline="0" dirty="0" err="1">
                <a:latin typeface="Arial" panose="020B0604020202020204" pitchFamily="34" charset="0"/>
                <a:cs typeface="Arial" panose="020B0604020202020204" pitchFamily="34" charset="0"/>
              </a:rPr>
              <a:t>Eixenberger</a:t>
            </a:r>
            <a:r>
              <a:rPr lang="en-US" sz="1050" b="0" i="0" u="none" strike="noStrike" baseline="0" dirty="0">
                <a:latin typeface="Arial" panose="020B0604020202020204" pitchFamily="34" charset="0"/>
                <a:cs typeface="Arial" panose="020B0604020202020204" pitchFamily="34" charset="0"/>
              </a:rPr>
              <a:t>, C. Chen, K. </a:t>
            </a:r>
            <a:r>
              <a:rPr lang="en-US" sz="1050" b="0" i="0" u="none" strike="noStrike" baseline="0" dirty="0" err="1">
                <a:latin typeface="Arial" panose="020B0604020202020204" pitchFamily="34" charset="0"/>
                <a:cs typeface="Arial" panose="020B0604020202020204" pitchFamily="34" charset="0"/>
              </a:rPr>
              <a:t>Chinnathambi</a:t>
            </a:r>
            <a:r>
              <a:rPr lang="en-US" sz="1050" b="0" i="0" u="none" strike="noStrike" baseline="0" dirty="0">
                <a:latin typeface="Arial" panose="020B0604020202020204" pitchFamily="34" charset="0"/>
                <a:cs typeface="Arial" panose="020B0604020202020204" pitchFamily="34" charset="0"/>
              </a:rPr>
              <a:t>, S. </a:t>
            </a:r>
            <a:r>
              <a:rPr lang="en-US" sz="1050" b="0" i="0" u="none" strike="noStrike" baseline="0" dirty="0" err="1">
                <a:latin typeface="Arial" panose="020B0604020202020204" pitchFamily="34" charset="0"/>
                <a:cs typeface="Arial" panose="020B0604020202020204" pitchFamily="34" charset="0"/>
              </a:rPr>
              <a:t>Pasko</a:t>
            </a:r>
            <a:r>
              <a:rPr lang="en-US" sz="1050" b="0" i="0" u="none" strike="noStrike" baseline="0" dirty="0">
                <a:latin typeface="Arial" panose="020B0604020202020204" pitchFamily="34" charset="0"/>
                <a:cs typeface="Arial" panose="020B0604020202020204" pitchFamily="34" charset="0"/>
              </a:rPr>
              <a:t>, S. El </a:t>
            </a:r>
            <a:r>
              <a:rPr lang="en-US" sz="1050" b="0" i="0" u="none" strike="noStrike" baseline="0" dirty="0" err="1">
                <a:latin typeface="Arial" panose="020B0604020202020204" pitchFamily="34" charset="0"/>
                <a:cs typeface="Arial" panose="020B0604020202020204" pitchFamily="34" charset="0"/>
              </a:rPr>
              <a:t>Kazzi</a:t>
            </a:r>
            <a:r>
              <a:rPr lang="en-US" sz="1050" b="0" i="0" u="none" strike="noStrike" baseline="0" dirty="0">
                <a:latin typeface="Arial" panose="020B0604020202020204" pitchFamily="34" charset="0"/>
                <a:cs typeface="Arial" panose="020B0604020202020204" pitchFamily="34" charset="0"/>
              </a:rPr>
              <a:t>, J.M. Redwing, D. Estrada, </a:t>
            </a:r>
            <a:r>
              <a:rPr lang="en-US" sz="1050" b="0" i="1" u="none" strike="noStrike" baseline="0" dirty="0">
                <a:latin typeface="Arial" panose="020B0604020202020204" pitchFamily="34" charset="0"/>
                <a:cs typeface="Arial" panose="020B0604020202020204" pitchFamily="34" charset="0"/>
              </a:rPr>
              <a:t>RSC Advances</a:t>
            </a:r>
            <a:r>
              <a:rPr lang="en-US" sz="1050" b="0" i="0" u="none" strike="noStrike" baseline="0" dirty="0">
                <a:latin typeface="Arial" panose="020B0604020202020204" pitchFamily="34" charset="0"/>
                <a:cs typeface="Arial" panose="020B0604020202020204" pitchFamily="34" charset="0"/>
              </a:rPr>
              <a:t>, 2024, DOI: 10.1039/D4RA04279D</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sz="1400">
                <a:latin typeface="Helvetica Neue"/>
                <a:ea typeface="Helvetica Neue"/>
                <a:cs typeface="Helvetica Neue"/>
                <a:sym typeface="Helvetica Neue"/>
              </a:defRPr>
            </a:pPr>
            <a:r>
              <a:rPr lang="en-US" sz="1050" b="0" i="0" u="none" strike="noStrike" baseline="0" dirty="0">
                <a:latin typeface="Arial" panose="020B0604020202020204" pitchFamily="34" charset="0"/>
                <a:cs typeface="Arial" panose="020B0604020202020204" pitchFamily="34" charset="0"/>
              </a:rPr>
              <a:t>M. Boora (RSVP Trainee, Non-R1), Y.-C. Lin, C. Chen, N. Trainor, J.A. Robinson, J.M. Redwing, J.Y. Suh, </a:t>
            </a:r>
            <a:r>
              <a:rPr lang="en-US" sz="1050" b="0" i="1" u="none" strike="noStrike" baseline="0" dirty="0">
                <a:latin typeface="Arial" panose="020B0604020202020204" pitchFamily="34" charset="0"/>
                <a:cs typeface="Arial" panose="020B0604020202020204" pitchFamily="34" charset="0"/>
              </a:rPr>
              <a:t>ACS Applied Materials Interfaces</a:t>
            </a:r>
            <a:r>
              <a:rPr lang="en-US" sz="1050" b="0" i="0" u="none" strike="noStrike" baseline="0" dirty="0">
                <a:latin typeface="Arial" panose="020B0604020202020204" pitchFamily="34" charset="0"/>
                <a:cs typeface="Arial" panose="020B0604020202020204" pitchFamily="34" charset="0"/>
              </a:rPr>
              <a:t>, 2024, DOI: 10.1021/acsami.3c14708</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sz="1400">
                <a:latin typeface="Helvetica Neue"/>
                <a:ea typeface="Helvetica Neue"/>
                <a:cs typeface="Helvetica Neue"/>
                <a:sym typeface="Helvetica Neue"/>
              </a:defRPr>
            </a:pPr>
            <a:r>
              <a:rPr lang="en-US" sz="1050" b="0" i="0" u="none" strike="noStrike" baseline="0" dirty="0">
                <a:latin typeface="Arial" panose="020B0604020202020204" pitchFamily="34" charset="0"/>
                <a:cs typeface="Arial" panose="020B0604020202020204" pitchFamily="34" charset="0"/>
              </a:rPr>
              <a:t>S. </a:t>
            </a:r>
            <a:r>
              <a:rPr lang="en-US" sz="1050" b="0" i="0" u="none" strike="noStrike" baseline="0" dirty="0" err="1">
                <a:latin typeface="Arial" panose="020B0604020202020204" pitchFamily="34" charset="0"/>
                <a:cs typeface="Arial" panose="020B0604020202020204" pitchFamily="34" charset="0"/>
              </a:rPr>
              <a:t>Shendokar</a:t>
            </a:r>
            <a:r>
              <a:rPr lang="en-US" sz="1050" b="0" i="0" u="none" strike="noStrike" baseline="0" dirty="0">
                <a:latin typeface="Arial" panose="020B0604020202020204" pitchFamily="34" charset="0"/>
                <a:cs typeface="Arial" panose="020B0604020202020204" pitchFamily="34" charset="0"/>
              </a:rPr>
              <a:t>, F. Aryeetey, M.F. Hossen (RSVP Trainee, Non-R1), T. Ignatova, S. Aravamudhan, </a:t>
            </a:r>
            <a:r>
              <a:rPr lang="en-US" sz="1050" b="0" i="1" u="none" strike="noStrike" baseline="0" dirty="0">
                <a:latin typeface="Arial" panose="020B0604020202020204" pitchFamily="34" charset="0"/>
                <a:cs typeface="Arial" panose="020B0604020202020204" pitchFamily="34" charset="0"/>
              </a:rPr>
              <a:t>Micromachines</a:t>
            </a:r>
            <a:r>
              <a:rPr lang="en-US" sz="1050" b="0" i="0" u="none" strike="noStrike" baseline="0" dirty="0">
                <a:latin typeface="Arial" panose="020B0604020202020204" pitchFamily="34" charset="0"/>
                <a:cs typeface="Arial" panose="020B0604020202020204" pitchFamily="34" charset="0"/>
              </a:rPr>
              <a:t>, 2023, DOI: 10.3390/mi14091758</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sz="1400">
                <a:latin typeface="Helvetica Neue"/>
                <a:ea typeface="Helvetica Neue"/>
                <a:cs typeface="Helvetica Neue"/>
                <a:sym typeface="Helvetica Neue"/>
              </a:defRPr>
            </a:pPr>
            <a:r>
              <a:rPr lang="en-US" sz="1050" b="0" i="0" u="none" strike="noStrike" baseline="0" dirty="0">
                <a:latin typeface="Arial" panose="020B0604020202020204" pitchFamily="34" charset="0"/>
                <a:cs typeface="Arial" panose="020B0604020202020204" pitchFamily="34" charset="0"/>
              </a:rPr>
              <a:t>R. Almaraz (RSVP Trainee, Non-R1), T. Sayer, J. Toole, R. Austin, Y. Farah, N. Trainor, J.M. Redwing, A. </a:t>
            </a:r>
            <a:r>
              <a:rPr lang="en-US" sz="1050" b="0" i="0" u="none" strike="noStrike" baseline="0" dirty="0" err="1">
                <a:latin typeface="Arial" panose="020B0604020202020204" pitchFamily="34" charset="0"/>
                <a:cs typeface="Arial" panose="020B0604020202020204" pitchFamily="34" charset="0"/>
              </a:rPr>
              <a:t>Krummel</a:t>
            </a:r>
            <a:r>
              <a:rPr lang="en-US" sz="1050" b="0" i="0" u="none" strike="noStrike" baseline="0" dirty="0">
                <a:latin typeface="Arial" panose="020B0604020202020204" pitchFamily="34" charset="0"/>
                <a:cs typeface="Arial" panose="020B0604020202020204" pitchFamily="34" charset="0"/>
              </a:rPr>
              <a:t>, A. Montoya-Castillo, J. </a:t>
            </a:r>
            <a:r>
              <a:rPr lang="en-US" sz="1050" b="0" i="0" u="none" strike="noStrike" baseline="0" dirty="0" err="1">
                <a:latin typeface="Arial" panose="020B0604020202020204" pitchFamily="34" charset="0"/>
                <a:cs typeface="Arial" panose="020B0604020202020204" pitchFamily="34" charset="0"/>
              </a:rPr>
              <a:t>Sambur</a:t>
            </a:r>
            <a:r>
              <a:rPr lang="en-US" sz="1050" b="0" i="0" u="none" strike="noStrike" baseline="0" dirty="0">
                <a:latin typeface="Arial" panose="020B0604020202020204" pitchFamily="34" charset="0"/>
                <a:cs typeface="Arial" panose="020B0604020202020204" pitchFamily="34" charset="0"/>
              </a:rPr>
              <a:t>, </a:t>
            </a:r>
            <a:r>
              <a:rPr lang="en-US" sz="1050" b="0" i="1" u="none" strike="noStrike" baseline="0" dirty="0">
                <a:latin typeface="Arial" panose="020B0604020202020204" pitchFamily="34" charset="0"/>
                <a:cs typeface="Arial" panose="020B0604020202020204" pitchFamily="34" charset="0"/>
              </a:rPr>
              <a:t>Energy &amp; Environmental Science</a:t>
            </a:r>
            <a:r>
              <a:rPr lang="en-US" sz="1050" b="0" i="0" u="none" strike="noStrike" baseline="0" dirty="0">
                <a:latin typeface="Arial" panose="020B0604020202020204" pitchFamily="34" charset="0"/>
                <a:cs typeface="Arial" panose="020B0604020202020204" pitchFamily="34" charset="0"/>
              </a:rPr>
              <a:t>, 2023, DOI: 10.1039/D3EE01165H</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sz="1400">
                <a:latin typeface="Helvetica Neue"/>
                <a:ea typeface="Helvetica Neue"/>
                <a:cs typeface="Helvetica Neue"/>
                <a:sym typeface="Helvetica Neue"/>
              </a:defRPr>
            </a:pPr>
            <a:r>
              <a:rPr lang="en-US" sz="1050" b="0" i="0" u="none" strike="noStrike" baseline="0" dirty="0">
                <a:latin typeface="Arial" panose="020B0604020202020204" pitchFamily="34" charset="0"/>
                <a:cs typeface="Arial" panose="020B0604020202020204" pitchFamily="34" charset="0"/>
              </a:rPr>
              <a:t>J.R. Chin (RSVP Trainee, R1), M.B. Frye, D.S.H Liu, M. Hilse, I.C. Graham, J. Shallenberger, K. Wang, R. Engel-Herbert, M. Wang, Y.K. Shin, N. Nayir, A.C.T. </a:t>
            </a:r>
            <a:r>
              <a:rPr lang="en-US" sz="1050" b="0" i="0" u="none" strike="noStrike" baseline="0">
                <a:latin typeface="Arial" panose="020B0604020202020204" pitchFamily="34" charset="0"/>
                <a:cs typeface="Arial" panose="020B0604020202020204" pitchFamily="34" charset="0"/>
              </a:rPr>
              <a:t>van Duin</a:t>
            </a:r>
            <a:r>
              <a:rPr lang="en-US" sz="1050" b="0" i="0" u="none" strike="noStrike" baseline="0" dirty="0">
                <a:latin typeface="Arial" panose="020B0604020202020204" pitchFamily="34" charset="0"/>
                <a:cs typeface="Arial" panose="020B0604020202020204" pitchFamily="34" charset="0"/>
              </a:rPr>
              <a:t>, L.M. Garten, </a:t>
            </a:r>
            <a:r>
              <a:rPr lang="en-US" sz="1050" b="0" i="1" u="none" strike="noStrike" baseline="0" dirty="0">
                <a:latin typeface="Arial" panose="020B0604020202020204" pitchFamily="34" charset="0"/>
                <a:cs typeface="Arial" panose="020B0604020202020204" pitchFamily="34" charset="0"/>
              </a:rPr>
              <a:t>Nanoscale</a:t>
            </a:r>
            <a:r>
              <a:rPr lang="en-US" sz="1050" b="0" i="0" u="none" strike="noStrike" baseline="0" dirty="0">
                <a:latin typeface="Arial" panose="020B0604020202020204" pitchFamily="34" charset="0"/>
                <a:cs typeface="Arial" panose="020B0604020202020204" pitchFamily="34" charset="0"/>
              </a:rPr>
              <a:t>, 2023, DOI: 10.1039/d3nr00645j</a:t>
            </a: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endParaRPr lang="en-US" sz="1050" b="0" i="0" u="none" strike="noStrike"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endParaRPr lang="en-US" sz="1050" b="0" i="0" u="none" strike="noStrike" baseline="0" dirty="0">
              <a:latin typeface="Arial" panose="020B0604020202020204" pitchFamily="34" charset="0"/>
              <a:cs typeface="Arial" panose="020B0604020202020204" pitchFamily="34" charset="0"/>
            </a:endParaRPr>
          </a:p>
          <a:p>
            <a:pPr defTabSz="914400">
              <a:defRPr sz="1400">
                <a:latin typeface="Helvetica Neue"/>
                <a:ea typeface="Helvetica Neue"/>
                <a:cs typeface="Helvetica Neue"/>
                <a:sym typeface="Helvetica Neue"/>
              </a:defRPr>
            </a:pPr>
            <a:endParaRPr lang="en-US" sz="1050" b="1" dirty="0">
              <a:solidFill>
                <a:schemeClr val="tx1"/>
              </a:solidFill>
              <a:latin typeface="Arial" panose="020B0604020202020204" pitchFamily="34" charset="0"/>
              <a:cs typeface="Arial" panose="020B0604020202020204" pitchFamily="34" charset="0"/>
            </a:endParaRPr>
          </a:p>
          <a:p>
            <a:pPr marL="0" marR="0">
              <a:spcBef>
                <a:spcPts val="0"/>
              </a:spcBef>
              <a:spcAft>
                <a:spcPts val="0"/>
              </a:spcAft>
            </a:pPr>
            <a:r>
              <a:rPr lang="en-US" sz="1050" b="1" i="0" u="none" strike="noStrike" kern="1200" dirty="0">
                <a:solidFill>
                  <a:schemeClr val="tx1"/>
                </a:solidFill>
                <a:effectLst/>
                <a:latin typeface="+mn-lt"/>
                <a:ea typeface="+mn-ea"/>
                <a:cs typeface="+mn-cs"/>
              </a:rPr>
              <a:t>Acknowledgements: </a:t>
            </a:r>
            <a:r>
              <a:rPr lang="en-US" sz="1400" dirty="0">
                <a:latin typeface="Times New Roman" panose="02020603050405020304" pitchFamily="18" charset="0"/>
                <a:cs typeface="Times New Roman" panose="02020603050405020304" pitchFamily="18" charset="0"/>
              </a:rPr>
              <a:t>Financial support for the RSVP program was provided by the National Science Foundation under cooperative agreement DMR-2039351, the Penn State 2D Crystal Consortium Materials Innovation Platform, Penn State Materials Research Institute, and The Pennsylvania State University.</a:t>
            </a:r>
          </a:p>
          <a:p>
            <a:pPr defTabSz="914400">
              <a:defRPr sz="1400">
                <a:latin typeface="Helvetica Neue"/>
                <a:ea typeface="Helvetica Neue"/>
                <a:cs typeface="Helvetica Neue"/>
                <a:sym typeface="Helvetica Neue"/>
              </a:defRPr>
            </a:pPr>
            <a:endParaRPr lang="en-US" sz="1000" b="1"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36977888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4C125-2436-4DDC-979D-5C887E2A86BA}"/>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0F66019C-489A-4F99-983C-BA26BE466364}"/>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7424EE35-A995-4066-B11F-56FD8877C73D}"/>
              </a:ext>
            </a:extLst>
          </p:cNvPr>
          <p:cNvSpPr>
            <a:spLocks noGrp="1"/>
          </p:cNvSpPr>
          <p:nvPr>
            <p:ph type="dt" sz="half" idx="10"/>
          </p:nvPr>
        </p:nvSpPr>
        <p:spPr/>
        <p:txBody>
          <a:bodyPr/>
          <a:lstStyle/>
          <a:p>
            <a:fld id="{054A2CF1-A49D-427B-91CB-4CCFC76A2E54}" type="datetimeFigureOut">
              <a:rPr lang="en-US" smtClean="0"/>
              <a:t>12/2/2024</a:t>
            </a:fld>
            <a:endParaRPr lang="en-US"/>
          </a:p>
        </p:txBody>
      </p:sp>
      <p:sp>
        <p:nvSpPr>
          <p:cNvPr id="5" name="Footer Placeholder 4">
            <a:extLst>
              <a:ext uri="{FF2B5EF4-FFF2-40B4-BE49-F238E27FC236}">
                <a16:creationId xmlns:a16="http://schemas.microsoft.com/office/drawing/2014/main" id="{36C521F3-B407-475B-92CC-9E289FBB64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5571F1-FDCA-4AAC-A18E-708D2FBC1B42}"/>
              </a:ext>
            </a:extLst>
          </p:cNvPr>
          <p:cNvSpPr>
            <a:spLocks noGrp="1"/>
          </p:cNvSpPr>
          <p:nvPr>
            <p:ph type="sldNum" sz="quarter" idx="12"/>
          </p:nvPr>
        </p:nvSpPr>
        <p:spPr/>
        <p:txBody>
          <a:bodyPr/>
          <a:lstStyle/>
          <a:p>
            <a:fld id="{02E8017E-AE10-4631-A340-E7361DEDE0ED}" type="slidenum">
              <a:rPr lang="en-US" smtClean="0"/>
              <a:t>‹#›</a:t>
            </a:fld>
            <a:endParaRPr lang="en-US"/>
          </a:p>
        </p:txBody>
      </p:sp>
      <p:pic>
        <p:nvPicPr>
          <p:cNvPr id="7" name="Picture 6">
            <a:extLst>
              <a:ext uri="{FF2B5EF4-FFF2-40B4-BE49-F238E27FC236}">
                <a16:creationId xmlns:a16="http://schemas.microsoft.com/office/drawing/2014/main" id="{0D3A7D08-9211-41EA-BA2A-C396C16A2078}"/>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2839" y="120551"/>
            <a:ext cx="5027400" cy="1316103"/>
          </a:xfrm>
          <a:prstGeom prst="rect">
            <a:avLst/>
          </a:prstGeom>
        </p:spPr>
      </p:pic>
    </p:spTree>
    <p:extLst>
      <p:ext uri="{BB962C8B-B14F-4D97-AF65-F5344CB8AC3E}">
        <p14:creationId xmlns:p14="http://schemas.microsoft.com/office/powerpoint/2010/main" val="848724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69E9B-9273-4AED-AABC-078E61B5075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44A7B76-46B7-4485-9BED-2744F307B7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CA5E0-A7EB-4E53-98C9-BF850F6B1340}"/>
              </a:ext>
            </a:extLst>
          </p:cNvPr>
          <p:cNvSpPr>
            <a:spLocks noGrp="1"/>
          </p:cNvSpPr>
          <p:nvPr>
            <p:ph type="dt" sz="half" idx="10"/>
          </p:nvPr>
        </p:nvSpPr>
        <p:spPr/>
        <p:txBody>
          <a:bodyPr/>
          <a:lstStyle/>
          <a:p>
            <a:fld id="{054A2CF1-A49D-427B-91CB-4CCFC76A2E54}" type="datetimeFigureOut">
              <a:rPr lang="en-US" smtClean="0"/>
              <a:t>12/2/2024</a:t>
            </a:fld>
            <a:endParaRPr lang="en-US"/>
          </a:p>
        </p:txBody>
      </p:sp>
      <p:sp>
        <p:nvSpPr>
          <p:cNvPr id="5" name="Footer Placeholder 4">
            <a:extLst>
              <a:ext uri="{FF2B5EF4-FFF2-40B4-BE49-F238E27FC236}">
                <a16:creationId xmlns:a16="http://schemas.microsoft.com/office/drawing/2014/main" id="{6E934A32-240A-40D9-AF00-C814E0DCB5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F24EA4-2C35-466C-B027-50F0E5D51E2E}"/>
              </a:ext>
            </a:extLst>
          </p:cNvPr>
          <p:cNvSpPr>
            <a:spLocks noGrp="1"/>
          </p:cNvSpPr>
          <p:nvPr>
            <p:ph type="sldNum" sz="quarter" idx="12"/>
          </p:nvPr>
        </p:nvSpPr>
        <p:spPr/>
        <p:txBody>
          <a:bodyPr/>
          <a:lstStyle/>
          <a:p>
            <a:fld id="{02E8017E-AE10-4631-A340-E7361DEDE0ED}" type="slidenum">
              <a:rPr lang="en-US" smtClean="0"/>
              <a:t>‹#›</a:t>
            </a:fld>
            <a:endParaRPr lang="en-US"/>
          </a:p>
        </p:txBody>
      </p:sp>
    </p:spTree>
    <p:extLst>
      <p:ext uri="{BB962C8B-B14F-4D97-AF65-F5344CB8AC3E}">
        <p14:creationId xmlns:p14="http://schemas.microsoft.com/office/powerpoint/2010/main" val="25692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18BCD8-0691-4CDD-A38D-24D50A288D86}"/>
              </a:ext>
            </a:extLst>
          </p:cNvPr>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B47A286-B14F-4D49-89EE-E04528931866}"/>
              </a:ext>
            </a:extLst>
          </p:cNvPr>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B8943D-5E58-4BE4-8341-0C5AC79033BE}"/>
              </a:ext>
            </a:extLst>
          </p:cNvPr>
          <p:cNvSpPr>
            <a:spLocks noGrp="1"/>
          </p:cNvSpPr>
          <p:nvPr>
            <p:ph type="dt" sz="half" idx="10"/>
          </p:nvPr>
        </p:nvSpPr>
        <p:spPr/>
        <p:txBody>
          <a:bodyPr/>
          <a:lstStyle/>
          <a:p>
            <a:fld id="{054A2CF1-A49D-427B-91CB-4CCFC76A2E54}" type="datetimeFigureOut">
              <a:rPr lang="en-US" smtClean="0"/>
              <a:t>12/2/2024</a:t>
            </a:fld>
            <a:endParaRPr lang="en-US"/>
          </a:p>
        </p:txBody>
      </p:sp>
      <p:sp>
        <p:nvSpPr>
          <p:cNvPr id="5" name="Footer Placeholder 4">
            <a:extLst>
              <a:ext uri="{FF2B5EF4-FFF2-40B4-BE49-F238E27FC236}">
                <a16:creationId xmlns:a16="http://schemas.microsoft.com/office/drawing/2014/main" id="{975B4B06-3C2A-4650-AC37-9D5EDCB6F2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7D1951-29BC-4213-A7EF-D3EFCDAA8320}"/>
              </a:ext>
            </a:extLst>
          </p:cNvPr>
          <p:cNvSpPr>
            <a:spLocks noGrp="1"/>
          </p:cNvSpPr>
          <p:nvPr>
            <p:ph type="sldNum" sz="quarter" idx="12"/>
          </p:nvPr>
        </p:nvSpPr>
        <p:spPr/>
        <p:txBody>
          <a:bodyPr/>
          <a:lstStyle/>
          <a:p>
            <a:fld id="{02E8017E-AE10-4631-A340-E7361DEDE0ED}" type="slidenum">
              <a:rPr lang="en-US" smtClean="0"/>
              <a:t>‹#›</a:t>
            </a:fld>
            <a:endParaRPr lang="en-US"/>
          </a:p>
        </p:txBody>
      </p:sp>
    </p:spTree>
    <p:extLst>
      <p:ext uri="{BB962C8B-B14F-4D97-AF65-F5344CB8AC3E}">
        <p14:creationId xmlns:p14="http://schemas.microsoft.com/office/powerpoint/2010/main" val="34369592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op PSU">
    <p:spTree>
      <p:nvGrpSpPr>
        <p:cNvPr id="1" name=""/>
        <p:cNvGrpSpPr/>
        <p:nvPr/>
      </p:nvGrpSpPr>
      <p:grpSpPr>
        <a:xfrm>
          <a:off x="0" y="0"/>
          <a:ext cx="0" cy="0"/>
          <a:chOff x="0" y="0"/>
          <a:chExt cx="0" cy="0"/>
        </a:xfrm>
      </p:grpSpPr>
      <p:sp>
        <p:nvSpPr>
          <p:cNvPr id="13" name="Shape 13"/>
          <p:cNvSpPr>
            <a:spLocks noGrp="1"/>
          </p:cNvSpPr>
          <p:nvPr>
            <p:ph type="sldNum" sz="quarter" idx="2"/>
          </p:nvPr>
        </p:nvSpPr>
        <p:spPr>
          <a:prstGeom prst="rect">
            <a:avLst/>
          </a:prstGeom>
        </p:spPr>
        <p:txBody>
          <a:bodyPr/>
          <a:lstStyle/>
          <a:p>
            <a:fld id="{86CB4B4D-7CA3-9044-876B-883B54F8677D}" type="slidenum">
              <a:t>‹#›</a:t>
            </a:fld>
            <a:endParaRPr/>
          </a:p>
        </p:txBody>
      </p:sp>
      <p:sp>
        <p:nvSpPr>
          <p:cNvPr id="3" name="Title Text">
            <a:extLst>
              <a:ext uri="{FF2B5EF4-FFF2-40B4-BE49-F238E27FC236}">
                <a16:creationId xmlns:a16="http://schemas.microsoft.com/office/drawing/2014/main" id="{6662E052-8B9C-4518-95BD-1CE64A0FB29A}"/>
              </a:ext>
            </a:extLst>
          </p:cNvPr>
          <p:cNvSpPr txBox="1">
            <a:spLocks noGrp="1"/>
          </p:cNvSpPr>
          <p:nvPr>
            <p:ph type="title"/>
          </p:nvPr>
        </p:nvSpPr>
        <p:spPr>
          <a:xfrm>
            <a:off x="1959508" y="80367"/>
            <a:ext cx="5216057" cy="331515"/>
          </a:xfrm>
          <a:prstGeom prst="rect">
            <a:avLst/>
          </a:prstGeom>
        </p:spPr>
        <p:txBody>
          <a:bodyPr lIns="0" tIns="0" rIns="0" bIns="0">
            <a:normAutofit/>
          </a:bodyPr>
          <a:lstStyle>
            <a:lvl1pPr marR="78114" indent="76178" algn="ctr">
              <a:defRPr sz="1898">
                <a:solidFill>
                  <a:srgbClr val="38557F"/>
                </a:solidFill>
                <a:uFill>
                  <a:solidFill>
                    <a:srgbClr val="131A97"/>
                  </a:solidFill>
                </a:uFill>
                <a:latin typeface="Helvetica Neue"/>
                <a:ea typeface="+mj-ea"/>
                <a:cs typeface="Calibri" panose="020F0502020204030204" pitchFamily="34" charset="0"/>
                <a:sym typeface="Calibri"/>
              </a:defRPr>
            </a:lvl1pPr>
          </a:lstStyle>
          <a:p>
            <a:r>
              <a:t>Title Text</a:t>
            </a:r>
          </a:p>
        </p:txBody>
      </p:sp>
    </p:spTree>
    <p:extLst>
      <p:ext uri="{BB962C8B-B14F-4D97-AF65-F5344CB8AC3E}">
        <p14:creationId xmlns:p14="http://schemas.microsoft.com/office/powerpoint/2010/main" val="1982803788"/>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2612"/>
            <a:ext cx="9162788" cy="600164"/>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3300" b="1">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379000" y="1000600"/>
            <a:ext cx="8222225" cy="3263504"/>
          </a:xfrm>
        </p:spPr>
        <p:txBody>
          <a:bodyPr/>
          <a:lstStyle>
            <a:lvl1pPr marL="255985" indent="-255985">
              <a:buClr>
                <a:schemeClr val="accent4">
                  <a:lumMod val="75000"/>
                </a:schemeClr>
              </a:buClr>
              <a:buFont typeface="Wingdings" panose="05000000000000000000" pitchFamily="2" charset="2"/>
              <a:buChar char="Ø"/>
              <a:defRPr sz="1800"/>
            </a:lvl1pPr>
            <a:lvl2pPr marL="557213" indent="-214313">
              <a:buClr>
                <a:srgbClr val="00B050"/>
              </a:buClr>
              <a:buSzPct val="88000"/>
              <a:buFont typeface="Wingdings" panose="05000000000000000000" pitchFamily="2" charset="2"/>
              <a:buChar char="v"/>
              <a:defRPr sz="1500">
                <a:solidFill>
                  <a:srgbClr val="0070C0"/>
                </a:solidFill>
              </a:defRPr>
            </a:lvl2pPr>
            <a:lvl3pPr>
              <a:defRPr sz="1350"/>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4682773"/>
            <a:ext cx="9144000" cy="490484"/>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4201"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055819" y="6395090"/>
              <a:ext cx="2877205" cy="261611"/>
            </a:xfrm>
            <a:prstGeom prst="rect">
              <a:avLst/>
            </a:prstGeom>
            <a:noFill/>
          </p:spPr>
          <p:txBody>
            <a:bodyPr wrap="square" lIns="91440" tIns="45720" rIns="91440" bIns="45720">
              <a:spAutoFit/>
            </a:bodyPr>
            <a:lstStyle/>
            <a:p>
              <a:pPr algn="ctr"/>
              <a:r>
                <a:rPr lang="en-US" sz="675" b="0" i="1">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6524"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6572250" y="4767263"/>
            <a:ext cx="2057400" cy="273844"/>
          </a:xfrm>
          <a:prstGeom prst="rect">
            <a:avLst/>
          </a:prstGeom>
        </p:spPr>
        <p:txBody>
          <a:bodyPr vert="horz" lIns="68580" tIns="34290" rIns="68580" bIns="3429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1500">
              <a:solidFill>
                <a:schemeClr val="tx1"/>
              </a:solidFill>
            </a:endParaRPr>
          </a:p>
        </p:txBody>
      </p:sp>
      <p:grpSp>
        <p:nvGrpSpPr>
          <p:cNvPr id="2" name="Group 1">
            <a:extLst>
              <a:ext uri="{FF2B5EF4-FFF2-40B4-BE49-F238E27FC236}">
                <a16:creationId xmlns:a16="http://schemas.microsoft.com/office/drawing/2014/main" id="{9C35AE24-2FFE-43AC-8D0E-2C1F1775D353}"/>
              </a:ext>
            </a:extLst>
          </p:cNvPr>
          <p:cNvGrpSpPr/>
          <p:nvPr userDrawn="1"/>
        </p:nvGrpSpPr>
        <p:grpSpPr>
          <a:xfrm>
            <a:off x="1" y="102394"/>
            <a:ext cx="2414639" cy="313277"/>
            <a:chOff x="0" y="261462"/>
            <a:chExt cx="3219519" cy="417702"/>
          </a:xfrm>
        </p:grpSpPr>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grpSp>
        <p:nvGrpSpPr>
          <p:cNvPr id="20" name="Group 19">
            <a:extLst>
              <a:ext uri="{FF2B5EF4-FFF2-40B4-BE49-F238E27FC236}">
                <a16:creationId xmlns:a16="http://schemas.microsoft.com/office/drawing/2014/main" id="{5D4ECD3F-7969-485E-B278-53AC0106BB8A}"/>
              </a:ext>
            </a:extLst>
          </p:cNvPr>
          <p:cNvGrpSpPr/>
          <p:nvPr userDrawn="1"/>
        </p:nvGrpSpPr>
        <p:grpSpPr>
          <a:xfrm>
            <a:off x="6053069" y="605461"/>
            <a:ext cx="3090931" cy="273935"/>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grpSp>
        <p:nvGrpSpPr>
          <p:cNvPr id="23" name="Group 22">
            <a:extLst>
              <a:ext uri="{FF2B5EF4-FFF2-40B4-BE49-F238E27FC236}">
                <a16:creationId xmlns:a16="http://schemas.microsoft.com/office/drawing/2014/main" id="{390E5B9A-ABC2-4C17-A58C-E2F4BE865018}"/>
              </a:ext>
            </a:extLst>
          </p:cNvPr>
          <p:cNvGrpSpPr/>
          <p:nvPr userDrawn="1"/>
        </p:nvGrpSpPr>
        <p:grpSpPr>
          <a:xfrm>
            <a:off x="1" y="55327"/>
            <a:ext cx="2414639" cy="313277"/>
            <a:chOff x="0" y="261462"/>
            <a:chExt cx="3219519" cy="417702"/>
          </a:xfrm>
        </p:grpSpPr>
        <p:sp>
          <p:nvSpPr>
            <p:cNvPr id="24" name="Rectangle 23">
              <a:extLst>
                <a:ext uri="{FF2B5EF4-FFF2-40B4-BE49-F238E27FC236}">
                  <a16:creationId xmlns:a16="http://schemas.microsoft.com/office/drawing/2014/main" id="{8DE408ED-2610-4A02-89E2-948756405E64}"/>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5" name="Right Triangle 24">
              <a:extLst>
                <a:ext uri="{FF2B5EF4-FFF2-40B4-BE49-F238E27FC236}">
                  <a16:creationId xmlns:a16="http://schemas.microsoft.com/office/drawing/2014/main" id="{76E3B448-16DD-467E-867A-1541BE5B6316}"/>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Tree>
    <p:extLst>
      <p:ext uri="{BB962C8B-B14F-4D97-AF65-F5344CB8AC3E}">
        <p14:creationId xmlns:p14="http://schemas.microsoft.com/office/powerpoint/2010/main" val="34219127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4C125-2436-4DDC-979D-5C887E2A86BA}"/>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0F66019C-489A-4F99-983C-BA26BE466364}"/>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7424EE35-A995-4066-B11F-56FD8877C73D}"/>
              </a:ext>
            </a:extLst>
          </p:cNvPr>
          <p:cNvSpPr>
            <a:spLocks noGrp="1"/>
          </p:cNvSpPr>
          <p:nvPr>
            <p:ph type="dt" sz="half" idx="10"/>
          </p:nvPr>
        </p:nvSpPr>
        <p:spPr/>
        <p:txBody>
          <a:bodyPr/>
          <a:lstStyle/>
          <a:p>
            <a:fld id="{054A2CF1-A49D-427B-91CB-4CCFC76A2E54}" type="datetimeFigureOut">
              <a:rPr lang="en-US" smtClean="0"/>
              <a:t>12/2/2024</a:t>
            </a:fld>
            <a:endParaRPr lang="en-US"/>
          </a:p>
        </p:txBody>
      </p:sp>
      <p:sp>
        <p:nvSpPr>
          <p:cNvPr id="5" name="Footer Placeholder 4">
            <a:extLst>
              <a:ext uri="{FF2B5EF4-FFF2-40B4-BE49-F238E27FC236}">
                <a16:creationId xmlns:a16="http://schemas.microsoft.com/office/drawing/2014/main" id="{36C521F3-B407-475B-92CC-9E289FBB64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5571F1-FDCA-4AAC-A18E-708D2FBC1B42}"/>
              </a:ext>
            </a:extLst>
          </p:cNvPr>
          <p:cNvSpPr>
            <a:spLocks noGrp="1"/>
          </p:cNvSpPr>
          <p:nvPr>
            <p:ph type="sldNum" sz="quarter" idx="12"/>
          </p:nvPr>
        </p:nvSpPr>
        <p:spPr/>
        <p:txBody>
          <a:bodyPr/>
          <a:lstStyle/>
          <a:p>
            <a:fld id="{02E8017E-AE10-4631-A340-E7361DEDE0ED}" type="slidenum">
              <a:rPr lang="en-US" smtClean="0"/>
              <a:t>‹#›</a:t>
            </a:fld>
            <a:endParaRPr lang="en-US"/>
          </a:p>
        </p:txBody>
      </p:sp>
      <p:pic>
        <p:nvPicPr>
          <p:cNvPr id="7" name="Picture 6">
            <a:extLst>
              <a:ext uri="{FF2B5EF4-FFF2-40B4-BE49-F238E27FC236}">
                <a16:creationId xmlns:a16="http://schemas.microsoft.com/office/drawing/2014/main" id="{0D3A7D08-9211-41EA-BA2A-C396C16A2078}"/>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2839" y="120551"/>
            <a:ext cx="5027400" cy="1316103"/>
          </a:xfrm>
          <a:prstGeom prst="rect">
            <a:avLst/>
          </a:prstGeom>
        </p:spPr>
      </p:pic>
    </p:spTree>
    <p:extLst>
      <p:ext uri="{BB962C8B-B14F-4D97-AF65-F5344CB8AC3E}">
        <p14:creationId xmlns:p14="http://schemas.microsoft.com/office/powerpoint/2010/main" val="15614020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B36E3-7BD2-43D0-B038-02D2F6A925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176A7A-FC42-4C30-A979-EE63721F8A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DD4F37-2A0E-4325-B1C0-FA56E145CE2B}"/>
              </a:ext>
            </a:extLst>
          </p:cNvPr>
          <p:cNvSpPr>
            <a:spLocks noGrp="1"/>
          </p:cNvSpPr>
          <p:nvPr>
            <p:ph type="dt" sz="half" idx="10"/>
          </p:nvPr>
        </p:nvSpPr>
        <p:spPr/>
        <p:txBody>
          <a:bodyPr/>
          <a:lstStyle/>
          <a:p>
            <a:fld id="{054A2CF1-A49D-427B-91CB-4CCFC76A2E54}" type="datetimeFigureOut">
              <a:rPr lang="en-US" smtClean="0"/>
              <a:t>12/2/2024</a:t>
            </a:fld>
            <a:endParaRPr lang="en-US"/>
          </a:p>
        </p:txBody>
      </p:sp>
      <p:sp>
        <p:nvSpPr>
          <p:cNvPr id="5" name="Footer Placeholder 4">
            <a:extLst>
              <a:ext uri="{FF2B5EF4-FFF2-40B4-BE49-F238E27FC236}">
                <a16:creationId xmlns:a16="http://schemas.microsoft.com/office/drawing/2014/main" id="{DA4C8F97-D7C0-4923-9796-94F949170A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61B55E-08AB-4EAD-B69C-F7B3FCD8B23D}"/>
              </a:ext>
            </a:extLst>
          </p:cNvPr>
          <p:cNvSpPr>
            <a:spLocks noGrp="1"/>
          </p:cNvSpPr>
          <p:nvPr>
            <p:ph type="sldNum" sz="quarter" idx="12"/>
          </p:nvPr>
        </p:nvSpPr>
        <p:spPr/>
        <p:txBody>
          <a:bodyPr/>
          <a:lstStyle/>
          <a:p>
            <a:fld id="{02E8017E-AE10-4631-A340-E7361DEDE0ED}" type="slidenum">
              <a:rPr lang="en-US" smtClean="0"/>
              <a:t>‹#›</a:t>
            </a:fld>
            <a:endParaRPr lang="en-US"/>
          </a:p>
        </p:txBody>
      </p:sp>
      <p:pic>
        <p:nvPicPr>
          <p:cNvPr id="7" name="Picture 6">
            <a:extLst>
              <a:ext uri="{FF2B5EF4-FFF2-40B4-BE49-F238E27FC236}">
                <a16:creationId xmlns:a16="http://schemas.microsoft.com/office/drawing/2014/main" id="{6AC7855C-B480-4CAE-AF52-6197A5BBADAA}"/>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53578" y="45004"/>
            <a:ext cx="1429112" cy="477383"/>
          </a:xfrm>
          <a:prstGeom prst="rect">
            <a:avLst/>
          </a:prstGeom>
        </p:spPr>
      </p:pic>
    </p:spTree>
    <p:extLst>
      <p:ext uri="{BB962C8B-B14F-4D97-AF65-F5344CB8AC3E}">
        <p14:creationId xmlns:p14="http://schemas.microsoft.com/office/powerpoint/2010/main" val="2094501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907A2-FE35-483D-B2A3-F0B1C107AEA6}"/>
              </a:ext>
            </a:extLst>
          </p:cNvPr>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16DAC5E8-4347-490B-811E-802B4D4F42D8}"/>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FB4BD88-14EF-4200-9980-58A66A9F8501}"/>
              </a:ext>
            </a:extLst>
          </p:cNvPr>
          <p:cNvSpPr>
            <a:spLocks noGrp="1"/>
          </p:cNvSpPr>
          <p:nvPr>
            <p:ph type="dt" sz="half" idx="10"/>
          </p:nvPr>
        </p:nvSpPr>
        <p:spPr/>
        <p:txBody>
          <a:bodyPr/>
          <a:lstStyle/>
          <a:p>
            <a:fld id="{054A2CF1-A49D-427B-91CB-4CCFC76A2E54}" type="datetimeFigureOut">
              <a:rPr lang="en-US" smtClean="0"/>
              <a:t>12/2/2024</a:t>
            </a:fld>
            <a:endParaRPr lang="en-US"/>
          </a:p>
        </p:txBody>
      </p:sp>
      <p:sp>
        <p:nvSpPr>
          <p:cNvPr id="5" name="Footer Placeholder 4">
            <a:extLst>
              <a:ext uri="{FF2B5EF4-FFF2-40B4-BE49-F238E27FC236}">
                <a16:creationId xmlns:a16="http://schemas.microsoft.com/office/drawing/2014/main" id="{F03625B8-9629-43AA-9271-5FA08C7488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CB093B-181D-493E-8EEA-85FBCA1802C7}"/>
              </a:ext>
            </a:extLst>
          </p:cNvPr>
          <p:cNvSpPr>
            <a:spLocks noGrp="1"/>
          </p:cNvSpPr>
          <p:nvPr>
            <p:ph type="sldNum" sz="quarter" idx="12"/>
          </p:nvPr>
        </p:nvSpPr>
        <p:spPr/>
        <p:txBody>
          <a:bodyPr/>
          <a:lstStyle/>
          <a:p>
            <a:fld id="{02E8017E-AE10-4631-A340-E7361DEDE0ED}" type="slidenum">
              <a:rPr lang="en-US" smtClean="0"/>
              <a:t>‹#›</a:t>
            </a:fld>
            <a:endParaRPr lang="en-US"/>
          </a:p>
        </p:txBody>
      </p:sp>
    </p:spTree>
    <p:extLst>
      <p:ext uri="{BB962C8B-B14F-4D97-AF65-F5344CB8AC3E}">
        <p14:creationId xmlns:p14="http://schemas.microsoft.com/office/powerpoint/2010/main" val="24822417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5AF73-ECF4-4305-8F9C-92E29E2DD9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A86430-C867-4E5B-8AAD-AB21A6549107}"/>
              </a:ext>
            </a:extLst>
          </p:cNvPr>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F5B7929-7D83-4079-8CD1-4249DF07CF7D}"/>
              </a:ext>
            </a:extLst>
          </p:cNvPr>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3C96F2-9305-4D45-9419-54475E94BC96}"/>
              </a:ext>
            </a:extLst>
          </p:cNvPr>
          <p:cNvSpPr>
            <a:spLocks noGrp="1"/>
          </p:cNvSpPr>
          <p:nvPr>
            <p:ph type="dt" sz="half" idx="10"/>
          </p:nvPr>
        </p:nvSpPr>
        <p:spPr/>
        <p:txBody>
          <a:bodyPr/>
          <a:lstStyle/>
          <a:p>
            <a:fld id="{054A2CF1-A49D-427B-91CB-4CCFC76A2E54}" type="datetimeFigureOut">
              <a:rPr lang="en-US" smtClean="0"/>
              <a:t>12/2/2024</a:t>
            </a:fld>
            <a:endParaRPr lang="en-US"/>
          </a:p>
        </p:txBody>
      </p:sp>
      <p:sp>
        <p:nvSpPr>
          <p:cNvPr id="6" name="Footer Placeholder 5">
            <a:extLst>
              <a:ext uri="{FF2B5EF4-FFF2-40B4-BE49-F238E27FC236}">
                <a16:creationId xmlns:a16="http://schemas.microsoft.com/office/drawing/2014/main" id="{E96A04A3-655A-425A-A1F2-C06931FA19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54DB63-D1F4-49DB-8264-38DBD28AEE56}"/>
              </a:ext>
            </a:extLst>
          </p:cNvPr>
          <p:cNvSpPr>
            <a:spLocks noGrp="1"/>
          </p:cNvSpPr>
          <p:nvPr>
            <p:ph type="sldNum" sz="quarter" idx="12"/>
          </p:nvPr>
        </p:nvSpPr>
        <p:spPr/>
        <p:txBody>
          <a:bodyPr/>
          <a:lstStyle/>
          <a:p>
            <a:fld id="{02E8017E-AE10-4631-A340-E7361DEDE0ED}" type="slidenum">
              <a:rPr lang="en-US" smtClean="0"/>
              <a:t>‹#›</a:t>
            </a:fld>
            <a:endParaRPr lang="en-US"/>
          </a:p>
        </p:txBody>
      </p:sp>
    </p:spTree>
    <p:extLst>
      <p:ext uri="{BB962C8B-B14F-4D97-AF65-F5344CB8AC3E}">
        <p14:creationId xmlns:p14="http://schemas.microsoft.com/office/powerpoint/2010/main" val="12286251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1F6E6-2CDD-4873-953B-8E486E70FADA}"/>
              </a:ext>
            </a:extLst>
          </p:cNvPr>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a:extLst>
              <a:ext uri="{FF2B5EF4-FFF2-40B4-BE49-F238E27FC236}">
                <a16:creationId xmlns:a16="http://schemas.microsoft.com/office/drawing/2014/main" id="{C1271CC4-C29F-4805-A275-C315094F0BD0}"/>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67D8E7F9-C4D5-427A-860A-1114DDDEFD7A}"/>
              </a:ext>
            </a:extLst>
          </p:cNvPr>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9C6EB8-AD94-42CF-8B4D-717BC5E6FA9F}"/>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B1515106-2946-461A-9833-8C16600E1765}"/>
              </a:ext>
            </a:extLst>
          </p:cNvPr>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CD8558-B582-41DB-865B-A967061BDCC6}"/>
              </a:ext>
            </a:extLst>
          </p:cNvPr>
          <p:cNvSpPr>
            <a:spLocks noGrp="1"/>
          </p:cNvSpPr>
          <p:nvPr>
            <p:ph type="dt" sz="half" idx="10"/>
          </p:nvPr>
        </p:nvSpPr>
        <p:spPr/>
        <p:txBody>
          <a:bodyPr/>
          <a:lstStyle/>
          <a:p>
            <a:fld id="{054A2CF1-A49D-427B-91CB-4CCFC76A2E54}" type="datetimeFigureOut">
              <a:rPr lang="en-US" smtClean="0"/>
              <a:t>12/2/2024</a:t>
            </a:fld>
            <a:endParaRPr lang="en-US"/>
          </a:p>
        </p:txBody>
      </p:sp>
      <p:sp>
        <p:nvSpPr>
          <p:cNvPr id="8" name="Footer Placeholder 7">
            <a:extLst>
              <a:ext uri="{FF2B5EF4-FFF2-40B4-BE49-F238E27FC236}">
                <a16:creationId xmlns:a16="http://schemas.microsoft.com/office/drawing/2014/main" id="{C1EF6561-A254-4999-8D3B-3AA6EAE031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AE2E44B-0F02-44A4-9974-1C1D1BA24704}"/>
              </a:ext>
            </a:extLst>
          </p:cNvPr>
          <p:cNvSpPr>
            <a:spLocks noGrp="1"/>
          </p:cNvSpPr>
          <p:nvPr>
            <p:ph type="sldNum" sz="quarter" idx="12"/>
          </p:nvPr>
        </p:nvSpPr>
        <p:spPr/>
        <p:txBody>
          <a:bodyPr/>
          <a:lstStyle/>
          <a:p>
            <a:fld id="{02E8017E-AE10-4631-A340-E7361DEDE0ED}" type="slidenum">
              <a:rPr lang="en-US" smtClean="0"/>
              <a:t>‹#›</a:t>
            </a:fld>
            <a:endParaRPr lang="en-US"/>
          </a:p>
        </p:txBody>
      </p:sp>
    </p:spTree>
    <p:extLst>
      <p:ext uri="{BB962C8B-B14F-4D97-AF65-F5344CB8AC3E}">
        <p14:creationId xmlns:p14="http://schemas.microsoft.com/office/powerpoint/2010/main" val="3777854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BCDD1-9C3B-4B81-8FF7-7BEF7191B6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9DEBAA7-A044-401B-8CEA-DB20B89B20A6}"/>
              </a:ext>
            </a:extLst>
          </p:cNvPr>
          <p:cNvSpPr>
            <a:spLocks noGrp="1"/>
          </p:cNvSpPr>
          <p:nvPr>
            <p:ph type="dt" sz="half" idx="10"/>
          </p:nvPr>
        </p:nvSpPr>
        <p:spPr/>
        <p:txBody>
          <a:bodyPr/>
          <a:lstStyle/>
          <a:p>
            <a:fld id="{054A2CF1-A49D-427B-91CB-4CCFC76A2E54}" type="datetimeFigureOut">
              <a:rPr lang="en-US" smtClean="0"/>
              <a:t>12/2/2024</a:t>
            </a:fld>
            <a:endParaRPr lang="en-US"/>
          </a:p>
        </p:txBody>
      </p:sp>
      <p:sp>
        <p:nvSpPr>
          <p:cNvPr id="4" name="Footer Placeholder 3">
            <a:extLst>
              <a:ext uri="{FF2B5EF4-FFF2-40B4-BE49-F238E27FC236}">
                <a16:creationId xmlns:a16="http://schemas.microsoft.com/office/drawing/2014/main" id="{8852E659-12E6-42B8-87F5-1A0E31644E2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D1C65D0-8A2A-464E-9EFC-076AA73FB116}"/>
              </a:ext>
            </a:extLst>
          </p:cNvPr>
          <p:cNvSpPr>
            <a:spLocks noGrp="1"/>
          </p:cNvSpPr>
          <p:nvPr>
            <p:ph type="sldNum" sz="quarter" idx="12"/>
          </p:nvPr>
        </p:nvSpPr>
        <p:spPr/>
        <p:txBody>
          <a:bodyPr/>
          <a:lstStyle/>
          <a:p>
            <a:fld id="{02E8017E-AE10-4631-A340-E7361DEDE0ED}" type="slidenum">
              <a:rPr lang="en-US" smtClean="0"/>
              <a:t>‹#›</a:t>
            </a:fld>
            <a:endParaRPr lang="en-US"/>
          </a:p>
        </p:txBody>
      </p:sp>
    </p:spTree>
    <p:extLst>
      <p:ext uri="{BB962C8B-B14F-4D97-AF65-F5344CB8AC3E}">
        <p14:creationId xmlns:p14="http://schemas.microsoft.com/office/powerpoint/2010/main" val="649272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B36E3-7BD2-43D0-B038-02D2F6A925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176A7A-FC42-4C30-A979-EE63721F8A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DD4F37-2A0E-4325-B1C0-FA56E145CE2B}"/>
              </a:ext>
            </a:extLst>
          </p:cNvPr>
          <p:cNvSpPr>
            <a:spLocks noGrp="1"/>
          </p:cNvSpPr>
          <p:nvPr>
            <p:ph type="dt" sz="half" idx="10"/>
          </p:nvPr>
        </p:nvSpPr>
        <p:spPr/>
        <p:txBody>
          <a:bodyPr/>
          <a:lstStyle/>
          <a:p>
            <a:fld id="{054A2CF1-A49D-427B-91CB-4CCFC76A2E54}" type="datetimeFigureOut">
              <a:rPr lang="en-US" smtClean="0"/>
              <a:t>12/2/2024</a:t>
            </a:fld>
            <a:endParaRPr lang="en-US"/>
          </a:p>
        </p:txBody>
      </p:sp>
      <p:sp>
        <p:nvSpPr>
          <p:cNvPr id="5" name="Footer Placeholder 4">
            <a:extLst>
              <a:ext uri="{FF2B5EF4-FFF2-40B4-BE49-F238E27FC236}">
                <a16:creationId xmlns:a16="http://schemas.microsoft.com/office/drawing/2014/main" id="{DA4C8F97-D7C0-4923-9796-94F949170A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61B55E-08AB-4EAD-B69C-F7B3FCD8B23D}"/>
              </a:ext>
            </a:extLst>
          </p:cNvPr>
          <p:cNvSpPr>
            <a:spLocks noGrp="1"/>
          </p:cNvSpPr>
          <p:nvPr>
            <p:ph type="sldNum" sz="quarter" idx="12"/>
          </p:nvPr>
        </p:nvSpPr>
        <p:spPr/>
        <p:txBody>
          <a:bodyPr/>
          <a:lstStyle/>
          <a:p>
            <a:fld id="{02E8017E-AE10-4631-A340-E7361DEDE0ED}" type="slidenum">
              <a:rPr lang="en-US" smtClean="0"/>
              <a:t>‹#›</a:t>
            </a:fld>
            <a:endParaRPr lang="en-US"/>
          </a:p>
        </p:txBody>
      </p:sp>
      <p:pic>
        <p:nvPicPr>
          <p:cNvPr id="7" name="Picture 6">
            <a:extLst>
              <a:ext uri="{FF2B5EF4-FFF2-40B4-BE49-F238E27FC236}">
                <a16:creationId xmlns:a16="http://schemas.microsoft.com/office/drawing/2014/main" id="{6AC7855C-B480-4CAE-AF52-6197A5BBADAA}"/>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53578" y="45004"/>
            <a:ext cx="1429112" cy="477383"/>
          </a:xfrm>
          <a:prstGeom prst="rect">
            <a:avLst/>
          </a:prstGeom>
        </p:spPr>
      </p:pic>
    </p:spTree>
    <p:extLst>
      <p:ext uri="{BB962C8B-B14F-4D97-AF65-F5344CB8AC3E}">
        <p14:creationId xmlns:p14="http://schemas.microsoft.com/office/powerpoint/2010/main" val="28336416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7C028B-F056-4721-B99C-010436CDD079}"/>
              </a:ext>
            </a:extLst>
          </p:cNvPr>
          <p:cNvSpPr>
            <a:spLocks noGrp="1"/>
          </p:cNvSpPr>
          <p:nvPr>
            <p:ph type="dt" sz="half" idx="10"/>
          </p:nvPr>
        </p:nvSpPr>
        <p:spPr/>
        <p:txBody>
          <a:bodyPr/>
          <a:lstStyle/>
          <a:p>
            <a:fld id="{054A2CF1-A49D-427B-91CB-4CCFC76A2E54}" type="datetimeFigureOut">
              <a:rPr lang="en-US" smtClean="0"/>
              <a:t>12/2/2024</a:t>
            </a:fld>
            <a:endParaRPr lang="en-US"/>
          </a:p>
        </p:txBody>
      </p:sp>
      <p:sp>
        <p:nvSpPr>
          <p:cNvPr id="3" name="Footer Placeholder 2">
            <a:extLst>
              <a:ext uri="{FF2B5EF4-FFF2-40B4-BE49-F238E27FC236}">
                <a16:creationId xmlns:a16="http://schemas.microsoft.com/office/drawing/2014/main" id="{D817BC59-05DD-44FE-933C-02BAA353307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C3F80B7-D22D-4024-9C89-8C38B5EF6AE8}"/>
              </a:ext>
            </a:extLst>
          </p:cNvPr>
          <p:cNvSpPr>
            <a:spLocks noGrp="1"/>
          </p:cNvSpPr>
          <p:nvPr>
            <p:ph type="sldNum" sz="quarter" idx="12"/>
          </p:nvPr>
        </p:nvSpPr>
        <p:spPr/>
        <p:txBody>
          <a:bodyPr/>
          <a:lstStyle/>
          <a:p>
            <a:fld id="{02E8017E-AE10-4631-A340-E7361DEDE0ED}" type="slidenum">
              <a:rPr lang="en-US" smtClean="0"/>
              <a:t>‹#›</a:t>
            </a:fld>
            <a:endParaRPr lang="en-US"/>
          </a:p>
        </p:txBody>
      </p:sp>
    </p:spTree>
    <p:extLst>
      <p:ext uri="{BB962C8B-B14F-4D97-AF65-F5344CB8AC3E}">
        <p14:creationId xmlns:p14="http://schemas.microsoft.com/office/powerpoint/2010/main" val="38711524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99F53-1140-4FB2-B36C-30BE23BDDB6F}"/>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B9E4CFAB-C630-410C-985D-081B72D3E59C}"/>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8318E10-09A6-473B-B559-E3DD32CDEEAD}"/>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50AF1BCA-D357-4F31-BD1F-AE8A854DD21C}"/>
              </a:ext>
            </a:extLst>
          </p:cNvPr>
          <p:cNvSpPr>
            <a:spLocks noGrp="1"/>
          </p:cNvSpPr>
          <p:nvPr>
            <p:ph type="dt" sz="half" idx="10"/>
          </p:nvPr>
        </p:nvSpPr>
        <p:spPr/>
        <p:txBody>
          <a:bodyPr/>
          <a:lstStyle/>
          <a:p>
            <a:fld id="{054A2CF1-A49D-427B-91CB-4CCFC76A2E54}" type="datetimeFigureOut">
              <a:rPr lang="en-US" smtClean="0"/>
              <a:t>12/2/2024</a:t>
            </a:fld>
            <a:endParaRPr lang="en-US"/>
          </a:p>
        </p:txBody>
      </p:sp>
      <p:sp>
        <p:nvSpPr>
          <p:cNvPr id="6" name="Footer Placeholder 5">
            <a:extLst>
              <a:ext uri="{FF2B5EF4-FFF2-40B4-BE49-F238E27FC236}">
                <a16:creationId xmlns:a16="http://schemas.microsoft.com/office/drawing/2014/main" id="{1ED3EA7B-ACAC-4BE6-A242-4D0532CC22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850F55-31F2-497F-861A-84DE2405F536}"/>
              </a:ext>
            </a:extLst>
          </p:cNvPr>
          <p:cNvSpPr>
            <a:spLocks noGrp="1"/>
          </p:cNvSpPr>
          <p:nvPr>
            <p:ph type="sldNum" sz="quarter" idx="12"/>
          </p:nvPr>
        </p:nvSpPr>
        <p:spPr/>
        <p:txBody>
          <a:bodyPr/>
          <a:lstStyle/>
          <a:p>
            <a:fld id="{02E8017E-AE10-4631-A340-E7361DEDE0ED}" type="slidenum">
              <a:rPr lang="en-US" smtClean="0"/>
              <a:t>‹#›</a:t>
            </a:fld>
            <a:endParaRPr lang="en-US"/>
          </a:p>
        </p:txBody>
      </p:sp>
    </p:spTree>
    <p:extLst>
      <p:ext uri="{BB962C8B-B14F-4D97-AF65-F5344CB8AC3E}">
        <p14:creationId xmlns:p14="http://schemas.microsoft.com/office/powerpoint/2010/main" val="17992775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58F34-CDDA-4291-BC91-2E39908854C1}"/>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49347CEB-7C8E-40D5-A92D-7B39684279E3}"/>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449BDF6D-DE5D-4EE3-AE85-EA5A25CB996A}"/>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64D743C8-2BD0-41AD-A2B0-973858832D92}"/>
              </a:ext>
            </a:extLst>
          </p:cNvPr>
          <p:cNvSpPr>
            <a:spLocks noGrp="1"/>
          </p:cNvSpPr>
          <p:nvPr>
            <p:ph type="dt" sz="half" idx="10"/>
          </p:nvPr>
        </p:nvSpPr>
        <p:spPr/>
        <p:txBody>
          <a:bodyPr/>
          <a:lstStyle/>
          <a:p>
            <a:fld id="{054A2CF1-A49D-427B-91CB-4CCFC76A2E54}" type="datetimeFigureOut">
              <a:rPr lang="en-US" smtClean="0"/>
              <a:t>12/2/2024</a:t>
            </a:fld>
            <a:endParaRPr lang="en-US"/>
          </a:p>
        </p:txBody>
      </p:sp>
      <p:sp>
        <p:nvSpPr>
          <p:cNvPr id="6" name="Footer Placeholder 5">
            <a:extLst>
              <a:ext uri="{FF2B5EF4-FFF2-40B4-BE49-F238E27FC236}">
                <a16:creationId xmlns:a16="http://schemas.microsoft.com/office/drawing/2014/main" id="{BB7B26E3-B7A3-4765-A64C-818EF5EF2C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3F5ACB-35EF-4785-A983-45D59AA1D1BD}"/>
              </a:ext>
            </a:extLst>
          </p:cNvPr>
          <p:cNvSpPr>
            <a:spLocks noGrp="1"/>
          </p:cNvSpPr>
          <p:nvPr>
            <p:ph type="sldNum" sz="quarter" idx="12"/>
          </p:nvPr>
        </p:nvSpPr>
        <p:spPr/>
        <p:txBody>
          <a:bodyPr/>
          <a:lstStyle/>
          <a:p>
            <a:fld id="{02E8017E-AE10-4631-A340-E7361DEDE0ED}" type="slidenum">
              <a:rPr lang="en-US" smtClean="0"/>
              <a:t>‹#›</a:t>
            </a:fld>
            <a:endParaRPr lang="en-US"/>
          </a:p>
        </p:txBody>
      </p:sp>
    </p:spTree>
    <p:extLst>
      <p:ext uri="{BB962C8B-B14F-4D97-AF65-F5344CB8AC3E}">
        <p14:creationId xmlns:p14="http://schemas.microsoft.com/office/powerpoint/2010/main" val="9977132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69E9B-9273-4AED-AABC-078E61B5075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44A7B76-46B7-4485-9BED-2744F307B7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CA5E0-A7EB-4E53-98C9-BF850F6B1340}"/>
              </a:ext>
            </a:extLst>
          </p:cNvPr>
          <p:cNvSpPr>
            <a:spLocks noGrp="1"/>
          </p:cNvSpPr>
          <p:nvPr>
            <p:ph type="dt" sz="half" idx="10"/>
          </p:nvPr>
        </p:nvSpPr>
        <p:spPr/>
        <p:txBody>
          <a:bodyPr/>
          <a:lstStyle/>
          <a:p>
            <a:fld id="{054A2CF1-A49D-427B-91CB-4CCFC76A2E54}" type="datetimeFigureOut">
              <a:rPr lang="en-US" smtClean="0"/>
              <a:t>12/2/2024</a:t>
            </a:fld>
            <a:endParaRPr lang="en-US"/>
          </a:p>
        </p:txBody>
      </p:sp>
      <p:sp>
        <p:nvSpPr>
          <p:cNvPr id="5" name="Footer Placeholder 4">
            <a:extLst>
              <a:ext uri="{FF2B5EF4-FFF2-40B4-BE49-F238E27FC236}">
                <a16:creationId xmlns:a16="http://schemas.microsoft.com/office/drawing/2014/main" id="{6E934A32-240A-40D9-AF00-C814E0DCB5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F24EA4-2C35-466C-B027-50F0E5D51E2E}"/>
              </a:ext>
            </a:extLst>
          </p:cNvPr>
          <p:cNvSpPr>
            <a:spLocks noGrp="1"/>
          </p:cNvSpPr>
          <p:nvPr>
            <p:ph type="sldNum" sz="quarter" idx="12"/>
          </p:nvPr>
        </p:nvSpPr>
        <p:spPr/>
        <p:txBody>
          <a:bodyPr/>
          <a:lstStyle/>
          <a:p>
            <a:fld id="{02E8017E-AE10-4631-A340-E7361DEDE0ED}" type="slidenum">
              <a:rPr lang="en-US" smtClean="0"/>
              <a:t>‹#›</a:t>
            </a:fld>
            <a:endParaRPr lang="en-US"/>
          </a:p>
        </p:txBody>
      </p:sp>
    </p:spTree>
    <p:extLst>
      <p:ext uri="{BB962C8B-B14F-4D97-AF65-F5344CB8AC3E}">
        <p14:creationId xmlns:p14="http://schemas.microsoft.com/office/powerpoint/2010/main" val="41157965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18BCD8-0691-4CDD-A38D-24D50A288D86}"/>
              </a:ext>
            </a:extLst>
          </p:cNvPr>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B47A286-B14F-4D49-89EE-E04528931866}"/>
              </a:ext>
            </a:extLst>
          </p:cNvPr>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B8943D-5E58-4BE4-8341-0C5AC79033BE}"/>
              </a:ext>
            </a:extLst>
          </p:cNvPr>
          <p:cNvSpPr>
            <a:spLocks noGrp="1"/>
          </p:cNvSpPr>
          <p:nvPr>
            <p:ph type="dt" sz="half" idx="10"/>
          </p:nvPr>
        </p:nvSpPr>
        <p:spPr/>
        <p:txBody>
          <a:bodyPr/>
          <a:lstStyle/>
          <a:p>
            <a:fld id="{054A2CF1-A49D-427B-91CB-4CCFC76A2E54}" type="datetimeFigureOut">
              <a:rPr lang="en-US" smtClean="0"/>
              <a:t>12/2/2024</a:t>
            </a:fld>
            <a:endParaRPr lang="en-US"/>
          </a:p>
        </p:txBody>
      </p:sp>
      <p:sp>
        <p:nvSpPr>
          <p:cNvPr id="5" name="Footer Placeholder 4">
            <a:extLst>
              <a:ext uri="{FF2B5EF4-FFF2-40B4-BE49-F238E27FC236}">
                <a16:creationId xmlns:a16="http://schemas.microsoft.com/office/drawing/2014/main" id="{975B4B06-3C2A-4650-AC37-9D5EDCB6F2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7D1951-29BC-4213-A7EF-D3EFCDAA8320}"/>
              </a:ext>
            </a:extLst>
          </p:cNvPr>
          <p:cNvSpPr>
            <a:spLocks noGrp="1"/>
          </p:cNvSpPr>
          <p:nvPr>
            <p:ph type="sldNum" sz="quarter" idx="12"/>
          </p:nvPr>
        </p:nvSpPr>
        <p:spPr/>
        <p:txBody>
          <a:bodyPr/>
          <a:lstStyle/>
          <a:p>
            <a:fld id="{02E8017E-AE10-4631-A340-E7361DEDE0ED}" type="slidenum">
              <a:rPr lang="en-US" smtClean="0"/>
              <a:t>‹#›</a:t>
            </a:fld>
            <a:endParaRPr lang="en-US"/>
          </a:p>
        </p:txBody>
      </p:sp>
    </p:spTree>
    <p:extLst>
      <p:ext uri="{BB962C8B-B14F-4D97-AF65-F5344CB8AC3E}">
        <p14:creationId xmlns:p14="http://schemas.microsoft.com/office/powerpoint/2010/main" val="19862111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op PSU">
    <p:spTree>
      <p:nvGrpSpPr>
        <p:cNvPr id="1" name=""/>
        <p:cNvGrpSpPr/>
        <p:nvPr/>
      </p:nvGrpSpPr>
      <p:grpSpPr>
        <a:xfrm>
          <a:off x="0" y="0"/>
          <a:ext cx="0" cy="0"/>
          <a:chOff x="0" y="0"/>
          <a:chExt cx="0" cy="0"/>
        </a:xfrm>
      </p:grpSpPr>
      <p:sp>
        <p:nvSpPr>
          <p:cNvPr id="13" name="Shape 13"/>
          <p:cNvSpPr>
            <a:spLocks noGrp="1"/>
          </p:cNvSpPr>
          <p:nvPr>
            <p:ph type="sldNum" sz="quarter" idx="2"/>
          </p:nvPr>
        </p:nvSpPr>
        <p:spPr>
          <a:prstGeom prst="rect">
            <a:avLst/>
          </a:prstGeom>
        </p:spPr>
        <p:txBody>
          <a:bodyPr/>
          <a:lstStyle/>
          <a:p>
            <a:fld id="{86CB4B4D-7CA3-9044-876B-883B54F8677D}" type="slidenum">
              <a:t>‹#›</a:t>
            </a:fld>
            <a:endParaRPr/>
          </a:p>
        </p:txBody>
      </p:sp>
      <p:sp>
        <p:nvSpPr>
          <p:cNvPr id="3" name="Title Text">
            <a:extLst>
              <a:ext uri="{FF2B5EF4-FFF2-40B4-BE49-F238E27FC236}">
                <a16:creationId xmlns:a16="http://schemas.microsoft.com/office/drawing/2014/main" id="{6662E052-8B9C-4518-95BD-1CE64A0FB29A}"/>
              </a:ext>
            </a:extLst>
          </p:cNvPr>
          <p:cNvSpPr txBox="1">
            <a:spLocks noGrp="1"/>
          </p:cNvSpPr>
          <p:nvPr>
            <p:ph type="title"/>
          </p:nvPr>
        </p:nvSpPr>
        <p:spPr>
          <a:xfrm>
            <a:off x="1959508" y="80367"/>
            <a:ext cx="5216057" cy="331515"/>
          </a:xfrm>
          <a:prstGeom prst="rect">
            <a:avLst/>
          </a:prstGeom>
        </p:spPr>
        <p:txBody>
          <a:bodyPr lIns="0" tIns="0" rIns="0" bIns="0">
            <a:normAutofit/>
          </a:bodyPr>
          <a:lstStyle>
            <a:lvl1pPr marR="78114" indent="76178" algn="ctr">
              <a:defRPr sz="1898">
                <a:solidFill>
                  <a:srgbClr val="38557F"/>
                </a:solidFill>
                <a:uFill>
                  <a:solidFill>
                    <a:srgbClr val="131A97"/>
                  </a:solidFill>
                </a:uFill>
                <a:latin typeface="Helvetica Neue"/>
                <a:ea typeface="+mj-ea"/>
                <a:cs typeface="Calibri" panose="020F0502020204030204" pitchFamily="34" charset="0"/>
                <a:sym typeface="Calibri"/>
              </a:defRPr>
            </a:lvl1pPr>
          </a:lstStyle>
          <a:p>
            <a:r>
              <a:t>Title Text</a:t>
            </a:r>
          </a:p>
        </p:txBody>
      </p:sp>
    </p:spTree>
    <p:extLst>
      <p:ext uri="{BB962C8B-B14F-4D97-AF65-F5344CB8AC3E}">
        <p14:creationId xmlns:p14="http://schemas.microsoft.com/office/powerpoint/2010/main" val="403735221"/>
      </p:ext>
    </p:extLst>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2612"/>
            <a:ext cx="9162788" cy="600164"/>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3300" b="1">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379000" y="1000600"/>
            <a:ext cx="8222225" cy="3263504"/>
          </a:xfrm>
        </p:spPr>
        <p:txBody>
          <a:bodyPr/>
          <a:lstStyle>
            <a:lvl1pPr marL="255985" indent="-255985">
              <a:buClr>
                <a:schemeClr val="accent4">
                  <a:lumMod val="75000"/>
                </a:schemeClr>
              </a:buClr>
              <a:buFont typeface="Wingdings" panose="05000000000000000000" pitchFamily="2" charset="2"/>
              <a:buChar char="Ø"/>
              <a:defRPr sz="1800"/>
            </a:lvl1pPr>
            <a:lvl2pPr marL="557213" indent="-214313">
              <a:buClr>
                <a:srgbClr val="00B050"/>
              </a:buClr>
              <a:buSzPct val="88000"/>
              <a:buFont typeface="Wingdings" panose="05000000000000000000" pitchFamily="2" charset="2"/>
              <a:buChar char="v"/>
              <a:defRPr sz="1500">
                <a:solidFill>
                  <a:srgbClr val="0070C0"/>
                </a:solidFill>
              </a:defRPr>
            </a:lvl2pPr>
            <a:lvl3pPr>
              <a:defRPr sz="1350"/>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4682773"/>
            <a:ext cx="9144000" cy="490484"/>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4201"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055819" y="6395090"/>
              <a:ext cx="2877205" cy="261611"/>
            </a:xfrm>
            <a:prstGeom prst="rect">
              <a:avLst/>
            </a:prstGeom>
            <a:noFill/>
          </p:spPr>
          <p:txBody>
            <a:bodyPr wrap="square" lIns="91440" tIns="45720" rIns="91440" bIns="45720">
              <a:spAutoFit/>
            </a:bodyPr>
            <a:lstStyle/>
            <a:p>
              <a:pPr algn="ctr"/>
              <a:r>
                <a:rPr lang="en-US" sz="675" b="0" i="1">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6524"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6572250" y="4767263"/>
            <a:ext cx="2057400" cy="273844"/>
          </a:xfrm>
          <a:prstGeom prst="rect">
            <a:avLst/>
          </a:prstGeom>
        </p:spPr>
        <p:txBody>
          <a:bodyPr vert="horz" lIns="68580" tIns="34290" rIns="68580" bIns="3429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1500">
              <a:solidFill>
                <a:schemeClr val="tx1"/>
              </a:solidFill>
            </a:endParaRPr>
          </a:p>
        </p:txBody>
      </p:sp>
      <p:grpSp>
        <p:nvGrpSpPr>
          <p:cNvPr id="2" name="Group 1">
            <a:extLst>
              <a:ext uri="{FF2B5EF4-FFF2-40B4-BE49-F238E27FC236}">
                <a16:creationId xmlns:a16="http://schemas.microsoft.com/office/drawing/2014/main" id="{9C35AE24-2FFE-43AC-8D0E-2C1F1775D353}"/>
              </a:ext>
            </a:extLst>
          </p:cNvPr>
          <p:cNvGrpSpPr/>
          <p:nvPr userDrawn="1"/>
        </p:nvGrpSpPr>
        <p:grpSpPr>
          <a:xfrm>
            <a:off x="1" y="102394"/>
            <a:ext cx="2414639" cy="313277"/>
            <a:chOff x="0" y="261462"/>
            <a:chExt cx="3219519" cy="417702"/>
          </a:xfrm>
        </p:grpSpPr>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grpSp>
        <p:nvGrpSpPr>
          <p:cNvPr id="20" name="Group 19">
            <a:extLst>
              <a:ext uri="{FF2B5EF4-FFF2-40B4-BE49-F238E27FC236}">
                <a16:creationId xmlns:a16="http://schemas.microsoft.com/office/drawing/2014/main" id="{5D4ECD3F-7969-485E-B278-53AC0106BB8A}"/>
              </a:ext>
            </a:extLst>
          </p:cNvPr>
          <p:cNvGrpSpPr/>
          <p:nvPr userDrawn="1"/>
        </p:nvGrpSpPr>
        <p:grpSpPr>
          <a:xfrm>
            <a:off x="3530688" y="605461"/>
            <a:ext cx="5613312" cy="333728"/>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grpSp>
        <p:nvGrpSpPr>
          <p:cNvPr id="23" name="Group 22">
            <a:extLst>
              <a:ext uri="{FF2B5EF4-FFF2-40B4-BE49-F238E27FC236}">
                <a16:creationId xmlns:a16="http://schemas.microsoft.com/office/drawing/2014/main" id="{390E5B9A-ABC2-4C17-A58C-E2F4BE865018}"/>
              </a:ext>
            </a:extLst>
          </p:cNvPr>
          <p:cNvGrpSpPr/>
          <p:nvPr userDrawn="1"/>
        </p:nvGrpSpPr>
        <p:grpSpPr>
          <a:xfrm>
            <a:off x="1" y="55327"/>
            <a:ext cx="2414639" cy="313277"/>
            <a:chOff x="0" y="261462"/>
            <a:chExt cx="3219519" cy="417702"/>
          </a:xfrm>
        </p:grpSpPr>
        <p:sp>
          <p:nvSpPr>
            <p:cNvPr id="24" name="Rectangle 23">
              <a:extLst>
                <a:ext uri="{FF2B5EF4-FFF2-40B4-BE49-F238E27FC236}">
                  <a16:creationId xmlns:a16="http://schemas.microsoft.com/office/drawing/2014/main" id="{8DE408ED-2610-4A02-89E2-948756405E64}"/>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5" name="Right Triangle 24">
              <a:extLst>
                <a:ext uri="{FF2B5EF4-FFF2-40B4-BE49-F238E27FC236}">
                  <a16:creationId xmlns:a16="http://schemas.microsoft.com/office/drawing/2014/main" id="{76E3B448-16DD-467E-867A-1541BE5B6316}"/>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Tree>
    <p:extLst>
      <p:ext uri="{BB962C8B-B14F-4D97-AF65-F5344CB8AC3E}">
        <p14:creationId xmlns:p14="http://schemas.microsoft.com/office/powerpoint/2010/main" val="13413285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2612"/>
            <a:ext cx="9162788" cy="600164"/>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3300" b="1">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379000" y="1000600"/>
            <a:ext cx="8222225" cy="3263504"/>
          </a:xfrm>
        </p:spPr>
        <p:txBody>
          <a:bodyPr/>
          <a:lstStyle>
            <a:lvl1pPr marL="255985" indent="-255985">
              <a:buClr>
                <a:schemeClr val="accent4">
                  <a:lumMod val="75000"/>
                </a:schemeClr>
              </a:buClr>
              <a:buFont typeface="Wingdings" panose="05000000000000000000" pitchFamily="2" charset="2"/>
              <a:buChar char="Ø"/>
              <a:defRPr sz="1800"/>
            </a:lvl1pPr>
            <a:lvl2pPr marL="557213" indent="-214313">
              <a:buClr>
                <a:srgbClr val="00B050"/>
              </a:buClr>
              <a:buSzPct val="88000"/>
              <a:buFont typeface="Wingdings" panose="05000000000000000000" pitchFamily="2" charset="2"/>
              <a:buChar char="v"/>
              <a:defRPr sz="1500">
                <a:solidFill>
                  <a:srgbClr val="0070C0"/>
                </a:solidFill>
              </a:defRPr>
            </a:lvl2pPr>
            <a:lvl3pPr>
              <a:defRPr sz="1350"/>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4682773"/>
            <a:ext cx="9144000" cy="490484"/>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4201"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055819" y="6395090"/>
              <a:ext cx="2877205" cy="261611"/>
            </a:xfrm>
            <a:prstGeom prst="rect">
              <a:avLst/>
            </a:prstGeom>
            <a:noFill/>
          </p:spPr>
          <p:txBody>
            <a:bodyPr wrap="square" lIns="91440" tIns="45720" rIns="91440" bIns="45720">
              <a:spAutoFit/>
            </a:bodyPr>
            <a:lstStyle/>
            <a:p>
              <a:pPr algn="ctr"/>
              <a:r>
                <a:rPr lang="en-US" sz="675" b="0" i="1">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6524"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6572250" y="4767263"/>
            <a:ext cx="2057400" cy="273844"/>
          </a:xfrm>
          <a:prstGeom prst="rect">
            <a:avLst/>
          </a:prstGeom>
        </p:spPr>
        <p:txBody>
          <a:bodyPr vert="horz" lIns="68580" tIns="34290" rIns="68580" bIns="3429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1500">
              <a:solidFill>
                <a:schemeClr val="tx1"/>
              </a:solidFill>
            </a:endParaRPr>
          </a:p>
        </p:txBody>
      </p:sp>
      <p:grpSp>
        <p:nvGrpSpPr>
          <p:cNvPr id="2" name="Group 1">
            <a:extLst>
              <a:ext uri="{FF2B5EF4-FFF2-40B4-BE49-F238E27FC236}">
                <a16:creationId xmlns:a16="http://schemas.microsoft.com/office/drawing/2014/main" id="{9C35AE24-2FFE-43AC-8D0E-2C1F1775D353}"/>
              </a:ext>
            </a:extLst>
          </p:cNvPr>
          <p:cNvGrpSpPr/>
          <p:nvPr userDrawn="1"/>
        </p:nvGrpSpPr>
        <p:grpSpPr>
          <a:xfrm>
            <a:off x="1" y="102394"/>
            <a:ext cx="2414639" cy="313277"/>
            <a:chOff x="0" y="261462"/>
            <a:chExt cx="3219519" cy="417702"/>
          </a:xfrm>
        </p:grpSpPr>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grpSp>
        <p:nvGrpSpPr>
          <p:cNvPr id="20" name="Group 19">
            <a:extLst>
              <a:ext uri="{FF2B5EF4-FFF2-40B4-BE49-F238E27FC236}">
                <a16:creationId xmlns:a16="http://schemas.microsoft.com/office/drawing/2014/main" id="{5D4ECD3F-7969-485E-B278-53AC0106BB8A}"/>
              </a:ext>
            </a:extLst>
          </p:cNvPr>
          <p:cNvGrpSpPr/>
          <p:nvPr userDrawn="1"/>
        </p:nvGrpSpPr>
        <p:grpSpPr>
          <a:xfrm>
            <a:off x="3530688" y="605460"/>
            <a:ext cx="5613312" cy="600163"/>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grpSp>
        <p:nvGrpSpPr>
          <p:cNvPr id="23" name="Group 22">
            <a:extLst>
              <a:ext uri="{FF2B5EF4-FFF2-40B4-BE49-F238E27FC236}">
                <a16:creationId xmlns:a16="http://schemas.microsoft.com/office/drawing/2014/main" id="{390E5B9A-ABC2-4C17-A58C-E2F4BE865018}"/>
              </a:ext>
            </a:extLst>
          </p:cNvPr>
          <p:cNvGrpSpPr/>
          <p:nvPr userDrawn="1"/>
        </p:nvGrpSpPr>
        <p:grpSpPr>
          <a:xfrm>
            <a:off x="1" y="55327"/>
            <a:ext cx="2414639" cy="313277"/>
            <a:chOff x="0" y="261462"/>
            <a:chExt cx="3219519" cy="417702"/>
          </a:xfrm>
        </p:grpSpPr>
        <p:sp>
          <p:nvSpPr>
            <p:cNvPr id="24" name="Rectangle 23">
              <a:extLst>
                <a:ext uri="{FF2B5EF4-FFF2-40B4-BE49-F238E27FC236}">
                  <a16:creationId xmlns:a16="http://schemas.microsoft.com/office/drawing/2014/main" id="{8DE408ED-2610-4A02-89E2-948756405E64}"/>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5" name="Right Triangle 24">
              <a:extLst>
                <a:ext uri="{FF2B5EF4-FFF2-40B4-BE49-F238E27FC236}">
                  <a16:creationId xmlns:a16="http://schemas.microsoft.com/office/drawing/2014/main" id="{76E3B448-16DD-467E-867A-1541BE5B6316}"/>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Tree>
    <p:extLst>
      <p:ext uri="{BB962C8B-B14F-4D97-AF65-F5344CB8AC3E}">
        <p14:creationId xmlns:p14="http://schemas.microsoft.com/office/powerpoint/2010/main" val="3000148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907A2-FE35-483D-B2A3-F0B1C107AEA6}"/>
              </a:ext>
            </a:extLst>
          </p:cNvPr>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16DAC5E8-4347-490B-811E-802B4D4F42D8}"/>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FB4BD88-14EF-4200-9980-58A66A9F8501}"/>
              </a:ext>
            </a:extLst>
          </p:cNvPr>
          <p:cNvSpPr>
            <a:spLocks noGrp="1"/>
          </p:cNvSpPr>
          <p:nvPr>
            <p:ph type="dt" sz="half" idx="10"/>
          </p:nvPr>
        </p:nvSpPr>
        <p:spPr/>
        <p:txBody>
          <a:bodyPr/>
          <a:lstStyle/>
          <a:p>
            <a:fld id="{054A2CF1-A49D-427B-91CB-4CCFC76A2E54}" type="datetimeFigureOut">
              <a:rPr lang="en-US" smtClean="0"/>
              <a:t>12/2/2024</a:t>
            </a:fld>
            <a:endParaRPr lang="en-US"/>
          </a:p>
        </p:txBody>
      </p:sp>
      <p:sp>
        <p:nvSpPr>
          <p:cNvPr id="5" name="Footer Placeholder 4">
            <a:extLst>
              <a:ext uri="{FF2B5EF4-FFF2-40B4-BE49-F238E27FC236}">
                <a16:creationId xmlns:a16="http://schemas.microsoft.com/office/drawing/2014/main" id="{F03625B8-9629-43AA-9271-5FA08C7488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CB093B-181D-493E-8EEA-85FBCA1802C7}"/>
              </a:ext>
            </a:extLst>
          </p:cNvPr>
          <p:cNvSpPr>
            <a:spLocks noGrp="1"/>
          </p:cNvSpPr>
          <p:nvPr>
            <p:ph type="sldNum" sz="quarter" idx="12"/>
          </p:nvPr>
        </p:nvSpPr>
        <p:spPr/>
        <p:txBody>
          <a:bodyPr/>
          <a:lstStyle/>
          <a:p>
            <a:fld id="{02E8017E-AE10-4631-A340-E7361DEDE0ED}" type="slidenum">
              <a:rPr lang="en-US" smtClean="0"/>
              <a:t>‹#›</a:t>
            </a:fld>
            <a:endParaRPr lang="en-US"/>
          </a:p>
        </p:txBody>
      </p:sp>
    </p:spTree>
    <p:extLst>
      <p:ext uri="{BB962C8B-B14F-4D97-AF65-F5344CB8AC3E}">
        <p14:creationId xmlns:p14="http://schemas.microsoft.com/office/powerpoint/2010/main" val="3999519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5AF73-ECF4-4305-8F9C-92E29E2DD9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A86430-C867-4E5B-8AAD-AB21A6549107}"/>
              </a:ext>
            </a:extLst>
          </p:cNvPr>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F5B7929-7D83-4079-8CD1-4249DF07CF7D}"/>
              </a:ext>
            </a:extLst>
          </p:cNvPr>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3C96F2-9305-4D45-9419-54475E94BC96}"/>
              </a:ext>
            </a:extLst>
          </p:cNvPr>
          <p:cNvSpPr>
            <a:spLocks noGrp="1"/>
          </p:cNvSpPr>
          <p:nvPr>
            <p:ph type="dt" sz="half" idx="10"/>
          </p:nvPr>
        </p:nvSpPr>
        <p:spPr/>
        <p:txBody>
          <a:bodyPr/>
          <a:lstStyle/>
          <a:p>
            <a:fld id="{054A2CF1-A49D-427B-91CB-4CCFC76A2E54}" type="datetimeFigureOut">
              <a:rPr lang="en-US" smtClean="0"/>
              <a:t>12/2/2024</a:t>
            </a:fld>
            <a:endParaRPr lang="en-US"/>
          </a:p>
        </p:txBody>
      </p:sp>
      <p:sp>
        <p:nvSpPr>
          <p:cNvPr id="6" name="Footer Placeholder 5">
            <a:extLst>
              <a:ext uri="{FF2B5EF4-FFF2-40B4-BE49-F238E27FC236}">
                <a16:creationId xmlns:a16="http://schemas.microsoft.com/office/drawing/2014/main" id="{E96A04A3-655A-425A-A1F2-C06931FA19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54DB63-D1F4-49DB-8264-38DBD28AEE56}"/>
              </a:ext>
            </a:extLst>
          </p:cNvPr>
          <p:cNvSpPr>
            <a:spLocks noGrp="1"/>
          </p:cNvSpPr>
          <p:nvPr>
            <p:ph type="sldNum" sz="quarter" idx="12"/>
          </p:nvPr>
        </p:nvSpPr>
        <p:spPr/>
        <p:txBody>
          <a:bodyPr/>
          <a:lstStyle/>
          <a:p>
            <a:fld id="{02E8017E-AE10-4631-A340-E7361DEDE0ED}" type="slidenum">
              <a:rPr lang="en-US" smtClean="0"/>
              <a:t>‹#›</a:t>
            </a:fld>
            <a:endParaRPr lang="en-US"/>
          </a:p>
        </p:txBody>
      </p:sp>
    </p:spTree>
    <p:extLst>
      <p:ext uri="{BB962C8B-B14F-4D97-AF65-F5344CB8AC3E}">
        <p14:creationId xmlns:p14="http://schemas.microsoft.com/office/powerpoint/2010/main" val="2114369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1F6E6-2CDD-4873-953B-8E486E70FADA}"/>
              </a:ext>
            </a:extLst>
          </p:cNvPr>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a:extLst>
              <a:ext uri="{FF2B5EF4-FFF2-40B4-BE49-F238E27FC236}">
                <a16:creationId xmlns:a16="http://schemas.microsoft.com/office/drawing/2014/main" id="{C1271CC4-C29F-4805-A275-C315094F0BD0}"/>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67D8E7F9-C4D5-427A-860A-1114DDDEFD7A}"/>
              </a:ext>
            </a:extLst>
          </p:cNvPr>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9C6EB8-AD94-42CF-8B4D-717BC5E6FA9F}"/>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B1515106-2946-461A-9833-8C16600E1765}"/>
              </a:ext>
            </a:extLst>
          </p:cNvPr>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CD8558-B582-41DB-865B-A967061BDCC6}"/>
              </a:ext>
            </a:extLst>
          </p:cNvPr>
          <p:cNvSpPr>
            <a:spLocks noGrp="1"/>
          </p:cNvSpPr>
          <p:nvPr>
            <p:ph type="dt" sz="half" idx="10"/>
          </p:nvPr>
        </p:nvSpPr>
        <p:spPr/>
        <p:txBody>
          <a:bodyPr/>
          <a:lstStyle/>
          <a:p>
            <a:fld id="{054A2CF1-A49D-427B-91CB-4CCFC76A2E54}" type="datetimeFigureOut">
              <a:rPr lang="en-US" smtClean="0"/>
              <a:t>12/2/2024</a:t>
            </a:fld>
            <a:endParaRPr lang="en-US"/>
          </a:p>
        </p:txBody>
      </p:sp>
      <p:sp>
        <p:nvSpPr>
          <p:cNvPr id="8" name="Footer Placeholder 7">
            <a:extLst>
              <a:ext uri="{FF2B5EF4-FFF2-40B4-BE49-F238E27FC236}">
                <a16:creationId xmlns:a16="http://schemas.microsoft.com/office/drawing/2014/main" id="{C1EF6561-A254-4999-8D3B-3AA6EAE031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AE2E44B-0F02-44A4-9974-1C1D1BA24704}"/>
              </a:ext>
            </a:extLst>
          </p:cNvPr>
          <p:cNvSpPr>
            <a:spLocks noGrp="1"/>
          </p:cNvSpPr>
          <p:nvPr>
            <p:ph type="sldNum" sz="quarter" idx="12"/>
          </p:nvPr>
        </p:nvSpPr>
        <p:spPr/>
        <p:txBody>
          <a:bodyPr/>
          <a:lstStyle/>
          <a:p>
            <a:fld id="{02E8017E-AE10-4631-A340-E7361DEDE0ED}" type="slidenum">
              <a:rPr lang="en-US" smtClean="0"/>
              <a:t>‹#›</a:t>
            </a:fld>
            <a:endParaRPr lang="en-US"/>
          </a:p>
        </p:txBody>
      </p:sp>
    </p:spTree>
    <p:extLst>
      <p:ext uri="{BB962C8B-B14F-4D97-AF65-F5344CB8AC3E}">
        <p14:creationId xmlns:p14="http://schemas.microsoft.com/office/powerpoint/2010/main" val="4159802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BCDD1-9C3B-4B81-8FF7-7BEF7191B6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9DEBAA7-A044-401B-8CEA-DB20B89B20A6}"/>
              </a:ext>
            </a:extLst>
          </p:cNvPr>
          <p:cNvSpPr>
            <a:spLocks noGrp="1"/>
          </p:cNvSpPr>
          <p:nvPr>
            <p:ph type="dt" sz="half" idx="10"/>
          </p:nvPr>
        </p:nvSpPr>
        <p:spPr/>
        <p:txBody>
          <a:bodyPr/>
          <a:lstStyle/>
          <a:p>
            <a:fld id="{054A2CF1-A49D-427B-91CB-4CCFC76A2E54}" type="datetimeFigureOut">
              <a:rPr lang="en-US" smtClean="0"/>
              <a:t>12/2/2024</a:t>
            </a:fld>
            <a:endParaRPr lang="en-US"/>
          </a:p>
        </p:txBody>
      </p:sp>
      <p:sp>
        <p:nvSpPr>
          <p:cNvPr id="4" name="Footer Placeholder 3">
            <a:extLst>
              <a:ext uri="{FF2B5EF4-FFF2-40B4-BE49-F238E27FC236}">
                <a16:creationId xmlns:a16="http://schemas.microsoft.com/office/drawing/2014/main" id="{8852E659-12E6-42B8-87F5-1A0E31644E2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D1C65D0-8A2A-464E-9EFC-076AA73FB116}"/>
              </a:ext>
            </a:extLst>
          </p:cNvPr>
          <p:cNvSpPr>
            <a:spLocks noGrp="1"/>
          </p:cNvSpPr>
          <p:nvPr>
            <p:ph type="sldNum" sz="quarter" idx="12"/>
          </p:nvPr>
        </p:nvSpPr>
        <p:spPr/>
        <p:txBody>
          <a:bodyPr/>
          <a:lstStyle/>
          <a:p>
            <a:fld id="{02E8017E-AE10-4631-A340-E7361DEDE0ED}" type="slidenum">
              <a:rPr lang="en-US" smtClean="0"/>
              <a:t>‹#›</a:t>
            </a:fld>
            <a:endParaRPr lang="en-US"/>
          </a:p>
        </p:txBody>
      </p:sp>
    </p:spTree>
    <p:extLst>
      <p:ext uri="{BB962C8B-B14F-4D97-AF65-F5344CB8AC3E}">
        <p14:creationId xmlns:p14="http://schemas.microsoft.com/office/powerpoint/2010/main" val="2737986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7C028B-F056-4721-B99C-010436CDD079}"/>
              </a:ext>
            </a:extLst>
          </p:cNvPr>
          <p:cNvSpPr>
            <a:spLocks noGrp="1"/>
          </p:cNvSpPr>
          <p:nvPr>
            <p:ph type="dt" sz="half" idx="10"/>
          </p:nvPr>
        </p:nvSpPr>
        <p:spPr/>
        <p:txBody>
          <a:bodyPr/>
          <a:lstStyle/>
          <a:p>
            <a:fld id="{054A2CF1-A49D-427B-91CB-4CCFC76A2E54}" type="datetimeFigureOut">
              <a:rPr lang="en-US" smtClean="0"/>
              <a:t>12/2/2024</a:t>
            </a:fld>
            <a:endParaRPr lang="en-US"/>
          </a:p>
        </p:txBody>
      </p:sp>
      <p:sp>
        <p:nvSpPr>
          <p:cNvPr id="3" name="Footer Placeholder 2">
            <a:extLst>
              <a:ext uri="{FF2B5EF4-FFF2-40B4-BE49-F238E27FC236}">
                <a16:creationId xmlns:a16="http://schemas.microsoft.com/office/drawing/2014/main" id="{D817BC59-05DD-44FE-933C-02BAA353307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C3F80B7-D22D-4024-9C89-8C38B5EF6AE8}"/>
              </a:ext>
            </a:extLst>
          </p:cNvPr>
          <p:cNvSpPr>
            <a:spLocks noGrp="1"/>
          </p:cNvSpPr>
          <p:nvPr>
            <p:ph type="sldNum" sz="quarter" idx="12"/>
          </p:nvPr>
        </p:nvSpPr>
        <p:spPr/>
        <p:txBody>
          <a:bodyPr/>
          <a:lstStyle/>
          <a:p>
            <a:fld id="{02E8017E-AE10-4631-A340-E7361DEDE0ED}" type="slidenum">
              <a:rPr lang="en-US" smtClean="0"/>
              <a:t>‹#›</a:t>
            </a:fld>
            <a:endParaRPr lang="en-US"/>
          </a:p>
        </p:txBody>
      </p:sp>
    </p:spTree>
    <p:extLst>
      <p:ext uri="{BB962C8B-B14F-4D97-AF65-F5344CB8AC3E}">
        <p14:creationId xmlns:p14="http://schemas.microsoft.com/office/powerpoint/2010/main" val="1451422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99F53-1140-4FB2-B36C-30BE23BDDB6F}"/>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B9E4CFAB-C630-410C-985D-081B72D3E59C}"/>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8318E10-09A6-473B-B559-E3DD32CDEEAD}"/>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50AF1BCA-D357-4F31-BD1F-AE8A854DD21C}"/>
              </a:ext>
            </a:extLst>
          </p:cNvPr>
          <p:cNvSpPr>
            <a:spLocks noGrp="1"/>
          </p:cNvSpPr>
          <p:nvPr>
            <p:ph type="dt" sz="half" idx="10"/>
          </p:nvPr>
        </p:nvSpPr>
        <p:spPr/>
        <p:txBody>
          <a:bodyPr/>
          <a:lstStyle/>
          <a:p>
            <a:fld id="{054A2CF1-A49D-427B-91CB-4CCFC76A2E54}" type="datetimeFigureOut">
              <a:rPr lang="en-US" smtClean="0"/>
              <a:t>12/2/2024</a:t>
            </a:fld>
            <a:endParaRPr lang="en-US"/>
          </a:p>
        </p:txBody>
      </p:sp>
      <p:sp>
        <p:nvSpPr>
          <p:cNvPr id="6" name="Footer Placeholder 5">
            <a:extLst>
              <a:ext uri="{FF2B5EF4-FFF2-40B4-BE49-F238E27FC236}">
                <a16:creationId xmlns:a16="http://schemas.microsoft.com/office/drawing/2014/main" id="{1ED3EA7B-ACAC-4BE6-A242-4D0532CC22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850F55-31F2-497F-861A-84DE2405F536}"/>
              </a:ext>
            </a:extLst>
          </p:cNvPr>
          <p:cNvSpPr>
            <a:spLocks noGrp="1"/>
          </p:cNvSpPr>
          <p:nvPr>
            <p:ph type="sldNum" sz="quarter" idx="12"/>
          </p:nvPr>
        </p:nvSpPr>
        <p:spPr/>
        <p:txBody>
          <a:bodyPr/>
          <a:lstStyle/>
          <a:p>
            <a:fld id="{02E8017E-AE10-4631-A340-E7361DEDE0ED}" type="slidenum">
              <a:rPr lang="en-US" smtClean="0"/>
              <a:t>‹#›</a:t>
            </a:fld>
            <a:endParaRPr lang="en-US"/>
          </a:p>
        </p:txBody>
      </p:sp>
    </p:spTree>
    <p:extLst>
      <p:ext uri="{BB962C8B-B14F-4D97-AF65-F5344CB8AC3E}">
        <p14:creationId xmlns:p14="http://schemas.microsoft.com/office/powerpoint/2010/main" val="2486576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58F34-CDDA-4291-BC91-2E39908854C1}"/>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49347CEB-7C8E-40D5-A92D-7B39684279E3}"/>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449BDF6D-DE5D-4EE3-AE85-EA5A25CB996A}"/>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64D743C8-2BD0-41AD-A2B0-973858832D92}"/>
              </a:ext>
            </a:extLst>
          </p:cNvPr>
          <p:cNvSpPr>
            <a:spLocks noGrp="1"/>
          </p:cNvSpPr>
          <p:nvPr>
            <p:ph type="dt" sz="half" idx="10"/>
          </p:nvPr>
        </p:nvSpPr>
        <p:spPr/>
        <p:txBody>
          <a:bodyPr/>
          <a:lstStyle/>
          <a:p>
            <a:fld id="{054A2CF1-A49D-427B-91CB-4CCFC76A2E54}" type="datetimeFigureOut">
              <a:rPr lang="en-US" smtClean="0"/>
              <a:t>12/2/2024</a:t>
            </a:fld>
            <a:endParaRPr lang="en-US"/>
          </a:p>
        </p:txBody>
      </p:sp>
      <p:sp>
        <p:nvSpPr>
          <p:cNvPr id="6" name="Footer Placeholder 5">
            <a:extLst>
              <a:ext uri="{FF2B5EF4-FFF2-40B4-BE49-F238E27FC236}">
                <a16:creationId xmlns:a16="http://schemas.microsoft.com/office/drawing/2014/main" id="{BB7B26E3-B7A3-4765-A64C-818EF5EF2C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3F5ACB-35EF-4785-A983-45D59AA1D1BD}"/>
              </a:ext>
            </a:extLst>
          </p:cNvPr>
          <p:cNvSpPr>
            <a:spLocks noGrp="1"/>
          </p:cNvSpPr>
          <p:nvPr>
            <p:ph type="sldNum" sz="quarter" idx="12"/>
          </p:nvPr>
        </p:nvSpPr>
        <p:spPr/>
        <p:txBody>
          <a:bodyPr/>
          <a:lstStyle/>
          <a:p>
            <a:fld id="{02E8017E-AE10-4631-A340-E7361DEDE0ED}" type="slidenum">
              <a:rPr lang="en-US" smtClean="0"/>
              <a:t>‹#›</a:t>
            </a:fld>
            <a:endParaRPr lang="en-US"/>
          </a:p>
        </p:txBody>
      </p:sp>
    </p:spTree>
    <p:extLst>
      <p:ext uri="{BB962C8B-B14F-4D97-AF65-F5344CB8AC3E}">
        <p14:creationId xmlns:p14="http://schemas.microsoft.com/office/powerpoint/2010/main" val="1460238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heme" Target="../theme/theme2.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A19FBF-5E96-4E45-99DE-A8EA63542351}"/>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89CBA2-7C34-4E34-8E89-5BDB67B2639B}"/>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A6588E-629A-4C5D-B311-E69A77A47EAD}"/>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054A2CF1-A49D-427B-91CB-4CCFC76A2E54}" type="datetimeFigureOut">
              <a:rPr lang="en-US" smtClean="0"/>
              <a:t>12/2/2024</a:t>
            </a:fld>
            <a:endParaRPr lang="en-US"/>
          </a:p>
        </p:txBody>
      </p:sp>
      <p:sp>
        <p:nvSpPr>
          <p:cNvPr id="5" name="Footer Placeholder 4">
            <a:extLst>
              <a:ext uri="{FF2B5EF4-FFF2-40B4-BE49-F238E27FC236}">
                <a16:creationId xmlns:a16="http://schemas.microsoft.com/office/drawing/2014/main" id="{03BF64DD-8D4C-48E6-B314-A37705AD90A6}"/>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7F23BB2-644B-491B-BA7E-F6CF9CCE9FBF}"/>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02E8017E-AE10-4631-A340-E7361DEDE0ED}" type="slidenum">
              <a:rPr lang="en-US" smtClean="0"/>
              <a:t>‹#›</a:t>
            </a:fld>
            <a:endParaRPr lang="en-US"/>
          </a:p>
        </p:txBody>
      </p:sp>
    </p:spTree>
    <p:extLst>
      <p:ext uri="{BB962C8B-B14F-4D97-AF65-F5344CB8AC3E}">
        <p14:creationId xmlns:p14="http://schemas.microsoft.com/office/powerpoint/2010/main" val="14546430"/>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 id="2147483765" r:id="rId12"/>
    <p:sldLayoutId id="2147483781" r:id="rId1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A19FBF-5E96-4E45-99DE-A8EA63542351}"/>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89CBA2-7C34-4E34-8E89-5BDB67B2639B}"/>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A6588E-629A-4C5D-B311-E69A77A47EAD}"/>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054A2CF1-A49D-427B-91CB-4CCFC76A2E54}" type="datetimeFigureOut">
              <a:rPr lang="en-US" smtClean="0"/>
              <a:t>12/2/2024</a:t>
            </a:fld>
            <a:endParaRPr lang="en-US"/>
          </a:p>
        </p:txBody>
      </p:sp>
      <p:sp>
        <p:nvSpPr>
          <p:cNvPr id="5" name="Footer Placeholder 4">
            <a:extLst>
              <a:ext uri="{FF2B5EF4-FFF2-40B4-BE49-F238E27FC236}">
                <a16:creationId xmlns:a16="http://schemas.microsoft.com/office/drawing/2014/main" id="{03BF64DD-8D4C-48E6-B314-A37705AD90A6}"/>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7F23BB2-644B-491B-BA7E-F6CF9CCE9FBF}"/>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02E8017E-AE10-4631-A340-E7361DEDE0ED}" type="slidenum">
              <a:rPr lang="en-US" smtClean="0"/>
              <a:t>‹#›</a:t>
            </a:fld>
            <a:endParaRPr lang="en-US"/>
          </a:p>
        </p:txBody>
      </p:sp>
    </p:spTree>
    <p:extLst>
      <p:ext uri="{BB962C8B-B14F-4D97-AF65-F5344CB8AC3E}">
        <p14:creationId xmlns:p14="http://schemas.microsoft.com/office/powerpoint/2010/main" val="440098729"/>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 id="2147483796" r:id="rId14"/>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 Id="rId9"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B5F67-D43C-4406-A78E-D20527F1F17F}"/>
              </a:ext>
            </a:extLst>
          </p:cNvPr>
          <p:cNvSpPr>
            <a:spLocks noGrp="1"/>
          </p:cNvSpPr>
          <p:nvPr>
            <p:ph type="title" idx="4294967295"/>
          </p:nvPr>
        </p:nvSpPr>
        <p:spPr>
          <a:xfrm>
            <a:off x="2608353" y="82502"/>
            <a:ext cx="5956527" cy="425039"/>
          </a:xfrm>
        </p:spPr>
        <p:txBody>
          <a:bodyPr>
            <a:noAutofit/>
          </a:bodyPr>
          <a:lstStyle/>
          <a:p>
            <a:r>
              <a:rPr lang="en-US" sz="2000" b="1" dirty="0">
                <a:solidFill>
                  <a:srgbClr val="C00000"/>
                </a:solidFill>
                <a:latin typeface="Arial" panose="020B0604020202020204" pitchFamily="34" charset="0"/>
                <a:cs typeface="Arial" panose="020B0604020202020204" pitchFamily="34" charset="0"/>
              </a:rPr>
              <a:t>Resident Scholar Visitor Program (RSVP) 2024</a:t>
            </a:r>
            <a:endParaRPr lang="en-US" sz="2000" b="1" baseline="-25000" dirty="0">
              <a:solidFill>
                <a:srgbClr val="C00000"/>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9ED36953-0DFC-4F49-9298-E739FD3F2CFC}"/>
              </a:ext>
            </a:extLst>
          </p:cNvPr>
          <p:cNvSpPr txBox="1"/>
          <p:nvPr/>
        </p:nvSpPr>
        <p:spPr>
          <a:xfrm>
            <a:off x="75361" y="13941"/>
            <a:ext cx="2457631" cy="646331"/>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2DCC MIP at Penn State, </a:t>
            </a:r>
          </a:p>
          <a:p>
            <a:r>
              <a:rPr lang="en-US" sz="1200" b="1" dirty="0">
                <a:latin typeface="Arial" panose="020B0604020202020204" pitchFamily="34" charset="0"/>
                <a:cs typeface="Arial" panose="020B0604020202020204" pitchFamily="34" charset="0"/>
              </a:rPr>
              <a:t>DMR-2039351 &amp; DMR-1539916</a:t>
            </a:r>
          </a:p>
          <a:p>
            <a:endParaRPr lang="en-US" sz="1200" b="1" dirty="0">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386F1C4C-66FF-4C4C-A15E-FBB5BE953C6F}"/>
              </a:ext>
            </a:extLst>
          </p:cNvPr>
          <p:cNvSpPr/>
          <p:nvPr/>
        </p:nvSpPr>
        <p:spPr>
          <a:xfrm>
            <a:off x="75362" y="368410"/>
            <a:ext cx="2788419" cy="276999"/>
          </a:xfrm>
          <a:prstGeom prst="rect">
            <a:avLst/>
          </a:prstGeom>
        </p:spPr>
        <p:txBody>
          <a:bodyPr wrap="square" anchor="ctr">
            <a:spAutoFit/>
          </a:bodyPr>
          <a:lstStyle/>
          <a:p>
            <a:r>
              <a:rPr lang="en-US" sz="1200" b="1" dirty="0">
                <a:solidFill>
                  <a:schemeClr val="accent2">
                    <a:lumMod val="60000"/>
                    <a:lumOff val="40000"/>
                  </a:schemeClr>
                </a:solidFill>
                <a:latin typeface="Arial" panose="020B0604020202020204" pitchFamily="34" charset="0"/>
                <a:cs typeface="Arial" panose="020B0604020202020204" pitchFamily="34" charset="0"/>
              </a:rPr>
              <a:t>Broader Impact 2024</a:t>
            </a:r>
          </a:p>
        </p:txBody>
      </p:sp>
      <p:sp>
        <p:nvSpPr>
          <p:cNvPr id="21" name="TextBox 20">
            <a:extLst>
              <a:ext uri="{FF2B5EF4-FFF2-40B4-BE49-F238E27FC236}">
                <a16:creationId xmlns:a16="http://schemas.microsoft.com/office/drawing/2014/main" id="{426A9296-2844-4E28-A508-770A45A2E9C0}"/>
              </a:ext>
            </a:extLst>
          </p:cNvPr>
          <p:cNvSpPr txBox="1"/>
          <p:nvPr/>
        </p:nvSpPr>
        <p:spPr>
          <a:xfrm>
            <a:off x="6201967" y="578912"/>
            <a:ext cx="3005694" cy="338554"/>
          </a:xfrm>
          <a:prstGeom prst="rect">
            <a:avLst/>
          </a:prstGeom>
          <a:noFill/>
        </p:spPr>
        <p:txBody>
          <a:bodyPr wrap="square" rtlCol="0">
            <a:spAutoFit/>
          </a:bodyPr>
          <a:lstStyle/>
          <a:p>
            <a:r>
              <a:rPr lang="en-US" sz="800" b="1">
                <a:latin typeface="Arial" panose="020B0604020202020204" pitchFamily="34" charset="0"/>
                <a:cs typeface="Arial" panose="020B0604020202020204" pitchFamily="34" charset="0"/>
              </a:rPr>
              <a:t>Kelsey Maxin, Ron Redwing, Stephanie Law, Kevin Dressler, Joan Redwing (2DCC-MIP).</a:t>
            </a:r>
          </a:p>
        </p:txBody>
      </p:sp>
      <p:pic>
        <p:nvPicPr>
          <p:cNvPr id="16" name="Picture 15">
            <a:extLst>
              <a:ext uri="{FF2B5EF4-FFF2-40B4-BE49-F238E27FC236}">
                <a16:creationId xmlns:a16="http://schemas.microsoft.com/office/drawing/2014/main" id="{B15355CD-0CAA-400F-9908-475A5762C0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89331" y="4703373"/>
            <a:ext cx="1384529" cy="462490"/>
          </a:xfrm>
          <a:prstGeom prst="rect">
            <a:avLst/>
          </a:prstGeom>
        </p:spPr>
      </p:pic>
      <p:sp>
        <p:nvSpPr>
          <p:cNvPr id="15" name="Rectangle 14">
            <a:extLst>
              <a:ext uri="{FF2B5EF4-FFF2-40B4-BE49-F238E27FC236}">
                <a16:creationId xmlns:a16="http://schemas.microsoft.com/office/drawing/2014/main" id="{DDED7FCF-66A6-4EBD-A03A-5185846295AB}"/>
              </a:ext>
            </a:extLst>
          </p:cNvPr>
          <p:cNvSpPr/>
          <p:nvPr/>
        </p:nvSpPr>
        <p:spPr>
          <a:xfrm>
            <a:off x="6726264" y="999938"/>
            <a:ext cx="263472" cy="20893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LiST 1.0 is a platform for materials synthesis data capture and curation, compatible with staff workflows and extendable to new data from diverse sources. It is populated with all synthesis data since platform inception, with ongoing import of characteri">
            <a:extLst>
              <a:ext uri="{FF2B5EF4-FFF2-40B4-BE49-F238E27FC236}">
                <a16:creationId xmlns:a16="http://schemas.microsoft.com/office/drawing/2014/main" id="{582686E8-F6B8-4673-A2F1-AFACF1E47017}"/>
              </a:ext>
            </a:extLst>
          </p:cNvPr>
          <p:cNvSpPr txBox="1"/>
          <p:nvPr/>
        </p:nvSpPr>
        <p:spPr>
          <a:xfrm>
            <a:off x="23628" y="645191"/>
            <a:ext cx="6368232" cy="400110"/>
          </a:xfrm>
          <a:prstGeom prst="rect">
            <a:avLst/>
          </a:prstGeom>
          <a:ln w="254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wrap="square" tIns="45720" bIns="45720">
            <a:spAutoFit/>
          </a:bodyPr>
          <a:lstStyle>
            <a:lvl1pPr defTabSz="914400">
              <a:defRPr sz="4000">
                <a:solidFill>
                  <a:srgbClr val="535353"/>
                </a:solidFill>
              </a:defRPr>
            </a:lvl1pPr>
          </a:lstStyle>
          <a:p>
            <a:r>
              <a:rPr lang="en-US" sz="1000" b="1" dirty="0">
                <a:solidFill>
                  <a:schemeClr val="tx1"/>
                </a:solidFill>
                <a:latin typeface="Arial" panose="020B0604020202020204" pitchFamily="34" charset="0"/>
                <a:cs typeface="Arial" panose="020B0604020202020204" pitchFamily="34" charset="0"/>
              </a:rPr>
              <a:t>RSVP</a:t>
            </a:r>
            <a:r>
              <a:rPr lang="en-US" sz="1000" dirty="0">
                <a:solidFill>
                  <a:schemeClr val="tx1"/>
                </a:solidFill>
                <a:latin typeface="Arial" panose="020B0604020202020204" pitchFamily="34" charset="0"/>
                <a:cs typeface="Arial" panose="020B0604020202020204" pitchFamily="34" charset="0"/>
              </a:rPr>
              <a:t> is a training and professional development program for visiting graduate students and early career researchers to learn on-site at the 2DCC for extended periods. </a:t>
            </a:r>
          </a:p>
        </p:txBody>
      </p:sp>
      <p:sp>
        <p:nvSpPr>
          <p:cNvPr id="50" name="TextBox 49">
            <a:extLst>
              <a:ext uri="{FF2B5EF4-FFF2-40B4-BE49-F238E27FC236}">
                <a16:creationId xmlns:a16="http://schemas.microsoft.com/office/drawing/2014/main" id="{0391F046-530F-B415-B389-5A36B305F0C9}"/>
              </a:ext>
            </a:extLst>
          </p:cNvPr>
          <p:cNvSpPr txBox="1"/>
          <p:nvPr/>
        </p:nvSpPr>
        <p:spPr>
          <a:xfrm>
            <a:off x="79483" y="1068986"/>
            <a:ext cx="4200033" cy="3485570"/>
          </a:xfrm>
          <a:prstGeom prst="rect">
            <a:avLst/>
          </a:prstGeom>
          <a:noFill/>
        </p:spPr>
        <p:txBody>
          <a:bodyPr wrap="square" rtlCol="0">
            <a:spAutoFit/>
          </a:bodyPr>
          <a:lstStyle/>
          <a:p>
            <a:pPr marR="0" lvl="0" algn="ctr" defTabSz="914400" rtl="0" eaLnBrk="1" fontAlgn="auto" latinLnBrk="0" hangingPunct="1">
              <a:lnSpc>
                <a:spcPct val="100000"/>
              </a:lnSpc>
              <a:spcBef>
                <a:spcPts val="0"/>
              </a:spcBef>
              <a:spcAft>
                <a:spcPts val="600"/>
              </a:spcAft>
              <a:buClrTx/>
              <a:buSzTx/>
              <a:tabLst/>
              <a:defRPr/>
            </a:pPr>
            <a:r>
              <a:rPr lang="en-US" sz="1400" b="1" dirty="0">
                <a:solidFill>
                  <a:prstClr val="black"/>
                </a:solidFill>
                <a:latin typeface="Arial" panose="020B0604020202020204" pitchFamily="34" charset="0"/>
                <a:cs typeface="Arial" panose="020B0604020202020204" pitchFamily="34" charset="0"/>
              </a:rPr>
              <a:t>2024 RSVPs</a:t>
            </a:r>
          </a:p>
          <a:p>
            <a:pPr marR="0" lvl="0" defTabSz="914400" rtl="0" eaLnBrk="1" fontAlgn="auto" latinLnBrk="0" hangingPunct="1">
              <a:spcBef>
                <a:spcPts val="0"/>
              </a:spcBef>
              <a:spcAft>
                <a:spcPts val="0"/>
              </a:spcAft>
              <a:buClrTx/>
              <a:buSzTx/>
              <a:tabLst/>
              <a:defRPr/>
            </a:pPr>
            <a:r>
              <a:rPr lang="en-US" sz="1000" dirty="0">
                <a:solidFill>
                  <a:prstClr val="black"/>
                </a:solidFill>
                <a:latin typeface="Arial" panose="020B0604020202020204" pitchFamily="34" charset="0"/>
                <a:cs typeface="Arial" panose="020B0604020202020204" pitchFamily="34" charset="0"/>
              </a:rPr>
              <a:t>7 Total participants from summer 2024:</a:t>
            </a:r>
          </a:p>
          <a:p>
            <a:pPr marL="231775" lvl="1">
              <a:defRPr/>
            </a:pPr>
            <a:r>
              <a:rPr lang="en-US" sz="1000" dirty="0">
                <a:solidFill>
                  <a:prstClr val="black"/>
                </a:solidFill>
                <a:latin typeface="Arial" panose="020B0604020202020204" pitchFamily="34" charset="0"/>
                <a:cs typeface="Arial" panose="020B0604020202020204" pitchFamily="34" charset="0"/>
              </a:rPr>
              <a:t>4 Graduate students from R1 (3) and Non-R1 (1) institutions</a:t>
            </a:r>
          </a:p>
          <a:p>
            <a:pPr marL="231775" lvl="1">
              <a:defRPr/>
            </a:pPr>
            <a:r>
              <a:rPr lang="en-US" sz="1000" dirty="0">
                <a:solidFill>
                  <a:prstClr val="black"/>
                </a:solidFill>
                <a:latin typeface="Arial" panose="020B0604020202020204" pitchFamily="34" charset="0"/>
                <a:cs typeface="Arial" panose="020B0604020202020204" pitchFamily="34" charset="0"/>
              </a:rPr>
              <a:t>1 Postdoc from a Non-R1 institution</a:t>
            </a:r>
          </a:p>
          <a:p>
            <a:pPr marL="231775" lvl="1">
              <a:defRPr/>
            </a:pPr>
            <a:r>
              <a:rPr lang="en-US" sz="1000" dirty="0">
                <a:solidFill>
                  <a:prstClr val="black"/>
                </a:solidFill>
                <a:latin typeface="Arial" panose="020B0604020202020204" pitchFamily="34" charset="0"/>
                <a:cs typeface="Arial" panose="020B0604020202020204" pitchFamily="34" charset="0"/>
              </a:rPr>
              <a:t>1 Undergraduate student from a Non-R1 institution</a:t>
            </a:r>
          </a:p>
          <a:p>
            <a:pPr marL="231775" lvl="1">
              <a:defRPr/>
            </a:pPr>
            <a:r>
              <a:rPr lang="en-US" sz="1000" dirty="0">
                <a:solidFill>
                  <a:prstClr val="black"/>
                </a:solidFill>
                <a:latin typeface="Arial" panose="020B0604020202020204" pitchFamily="34" charset="0"/>
                <a:cs typeface="Arial" panose="020B0604020202020204" pitchFamily="34" charset="0"/>
              </a:rPr>
              <a:t>1 Industry visitor</a:t>
            </a:r>
          </a:p>
          <a:p>
            <a:pPr marR="0" lvl="0" defTabSz="914400" rtl="0" eaLnBrk="1" fontAlgn="auto" latinLnBrk="0" hangingPunct="1">
              <a:spcBef>
                <a:spcPts val="300"/>
              </a:spcBef>
              <a:spcAft>
                <a:spcPts val="0"/>
              </a:spcAft>
              <a:buClrTx/>
              <a:buSzTx/>
              <a:tabLst/>
              <a:defRPr/>
            </a:pPr>
            <a:r>
              <a:rPr kumimoji="0" lang="en-US" sz="1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Duration of visits:  2-3 months </a:t>
            </a:r>
          </a:p>
          <a:p>
            <a:pPr marL="231775" marR="0" lvl="0" indent="-231775" defTabSz="914400" rtl="0" eaLnBrk="1" fontAlgn="auto" latinLnBrk="0" hangingPunct="1">
              <a:spcBef>
                <a:spcPts val="300"/>
              </a:spcBef>
              <a:spcAft>
                <a:spcPts val="0"/>
              </a:spcAft>
              <a:buClrTx/>
              <a:buSzTx/>
              <a:defRPr/>
            </a:pPr>
            <a:r>
              <a:rPr kumimoji="0" lang="en-US" sz="1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Spread throughout facility:  MBE (2</a:t>
            </a:r>
            <a:r>
              <a:rPr lang="en-US" sz="1000" dirty="0">
                <a:solidFill>
                  <a:prstClr val="black"/>
                </a:solidFill>
                <a:latin typeface="Arial" panose="020B0604020202020204" pitchFamily="34" charset="0"/>
                <a:cs typeface="Arial" panose="020B0604020202020204" pitchFamily="34" charset="0"/>
              </a:rPr>
              <a:t>), MOCVD (2), Bulk (2), Glovebox Cluster Tool (1)</a:t>
            </a:r>
          </a:p>
          <a:p>
            <a:pPr marL="231775" marR="0" lvl="0" indent="-231775" defTabSz="914400" rtl="0" eaLnBrk="1" fontAlgn="auto" latinLnBrk="0" hangingPunct="1">
              <a:spcBef>
                <a:spcPts val="300"/>
              </a:spcBef>
              <a:spcAft>
                <a:spcPts val="0"/>
              </a:spcAft>
              <a:buClrTx/>
              <a:buSzTx/>
              <a:defRPr/>
            </a:pPr>
            <a:r>
              <a:rPr lang="en-US" sz="1000" dirty="0">
                <a:solidFill>
                  <a:prstClr val="black"/>
                </a:solidFill>
                <a:latin typeface="Arial" panose="020B0604020202020204" pitchFamily="34" charset="0"/>
                <a:cs typeface="Arial" panose="020B0604020202020204" pitchFamily="34" charset="0"/>
              </a:rPr>
              <a:t>Professional development (Graphene &amp; Beyond workshop, seminars, weekly meeting)</a:t>
            </a:r>
          </a:p>
          <a:p>
            <a:pPr marL="231775" marR="0" lvl="0" indent="-231775" defTabSz="914400" rtl="0" eaLnBrk="1" fontAlgn="auto" latinLnBrk="0" hangingPunct="1">
              <a:spcBef>
                <a:spcPts val="300"/>
              </a:spcBef>
              <a:spcAft>
                <a:spcPts val="0"/>
              </a:spcAft>
              <a:buClrTx/>
              <a:buSzTx/>
              <a:defRPr/>
            </a:pPr>
            <a:endParaRPr lang="en-US" sz="1000" dirty="0">
              <a:solidFill>
                <a:prstClr val="black"/>
              </a:solidFill>
              <a:highlight>
                <a:srgbClr val="FFFF00"/>
              </a:highlight>
              <a:latin typeface="Arial" panose="020B0604020202020204" pitchFamily="34" charset="0"/>
              <a:cs typeface="Arial" panose="020B0604020202020204" pitchFamily="34" charset="0"/>
            </a:endParaRPr>
          </a:p>
          <a:p>
            <a:pPr marL="231775" marR="0" lvl="0" indent="-231775" algn="ctr" defTabSz="914400" rtl="0" eaLnBrk="1" fontAlgn="auto" latinLnBrk="0" hangingPunct="1">
              <a:spcAft>
                <a:spcPts val="600"/>
              </a:spcAft>
              <a:buClrTx/>
              <a:buSzTx/>
              <a:defRPr/>
            </a:pPr>
            <a:r>
              <a:rPr lang="en-US" sz="1400" b="1" dirty="0">
                <a:solidFill>
                  <a:prstClr val="black"/>
                </a:solidFill>
                <a:latin typeface="Arial" panose="020B0604020202020204" pitchFamily="34" charset="0"/>
                <a:cs typeface="Arial" panose="020B0604020202020204" pitchFamily="34" charset="0"/>
              </a:rPr>
              <a:t>Cumulative</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Outcomes</a:t>
            </a:r>
            <a:endParaRPr lang="en-US" sz="1000" dirty="0">
              <a:solidFill>
                <a:prstClr val="black"/>
              </a:solidFill>
              <a:latin typeface="Arial" panose="020B0604020202020204" pitchFamily="34" charset="0"/>
              <a:cs typeface="Arial" panose="020B0604020202020204" pitchFamily="34" charset="0"/>
            </a:endParaRPr>
          </a:p>
          <a:p>
            <a:pPr marL="9525" marR="0" lvl="0" algn="l" defTabSz="914400" rtl="0" eaLnBrk="1" fontAlgn="auto" latinLnBrk="0" hangingPunct="1">
              <a:lnSpc>
                <a:spcPct val="100000"/>
              </a:lnSpc>
              <a:spcBef>
                <a:spcPts val="0"/>
              </a:spcBef>
              <a:spcAft>
                <a:spcPts val="300"/>
              </a:spcAft>
              <a:buClrTx/>
              <a:buSzTx/>
              <a:defRPr/>
            </a:pPr>
            <a:r>
              <a:rPr lang="en-US" sz="1000" dirty="0">
                <a:solidFill>
                  <a:prstClr val="black"/>
                </a:solidFill>
                <a:latin typeface="Arial" panose="020B0604020202020204" pitchFamily="34" charset="0"/>
                <a:cs typeface="Arial" panose="020B0604020202020204" pitchFamily="34" charset="0"/>
              </a:rPr>
              <a:t>33 RSVPs hosted over past 4 years (60% from non R1)</a:t>
            </a:r>
          </a:p>
          <a:p>
            <a:pPr marL="9525" marR="0" lvl="0" algn="l" defTabSz="914400" rtl="0" eaLnBrk="1" fontAlgn="auto" latinLnBrk="0" hangingPunct="1">
              <a:lnSpc>
                <a:spcPct val="100000"/>
              </a:lnSpc>
              <a:spcBef>
                <a:spcPts val="0"/>
              </a:spcBef>
              <a:spcAft>
                <a:spcPts val="300"/>
              </a:spcAft>
              <a:buClrTx/>
              <a:buSzTx/>
              <a:defRPr/>
            </a:pPr>
            <a:r>
              <a:rPr lang="en-US" sz="1000" dirty="0">
                <a:solidFill>
                  <a:prstClr val="black"/>
                </a:solidFill>
                <a:latin typeface="Arial" panose="020B0604020202020204" pitchFamily="34" charset="0"/>
                <a:cs typeface="Arial" panose="020B0604020202020204" pitchFamily="34" charset="0"/>
              </a:rPr>
              <a:t>7</a:t>
            </a:r>
            <a:r>
              <a:rPr kumimoji="0" lang="en-US" sz="1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lang="en-US" sz="1000" dirty="0">
                <a:solidFill>
                  <a:prstClr val="black"/>
                </a:solidFill>
                <a:latin typeface="Arial" panose="020B0604020202020204" pitchFamily="34" charset="0"/>
                <a:cs typeface="Arial" panose="020B0604020202020204" pitchFamily="34" charset="0"/>
              </a:rPr>
              <a:t>manuscripts</a:t>
            </a:r>
            <a:r>
              <a:rPr kumimoji="0" lang="en-US" sz="1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published/submitted</a:t>
            </a:r>
          </a:p>
          <a:p>
            <a:pPr marL="9525" marR="0" lvl="0" algn="l" defTabSz="914400" rtl="0" eaLnBrk="1" fontAlgn="auto" latinLnBrk="0" hangingPunct="1">
              <a:lnSpc>
                <a:spcPct val="100000"/>
              </a:lnSpc>
              <a:spcBef>
                <a:spcPts val="0"/>
              </a:spcBef>
              <a:spcAft>
                <a:spcPts val="300"/>
              </a:spcAft>
              <a:buClrTx/>
              <a:buSzTx/>
              <a:defRPr/>
            </a:pPr>
            <a:r>
              <a:rPr lang="en-US" sz="1000" dirty="0">
                <a:solidFill>
                  <a:prstClr val="black"/>
                </a:solidFill>
                <a:latin typeface="Arial" panose="020B0604020202020204" pitchFamily="34" charset="0"/>
                <a:cs typeface="Arial" panose="020B0604020202020204" pitchFamily="34" charset="0"/>
              </a:rPr>
              <a:t>Intense hands-on training on equipment operation</a:t>
            </a:r>
            <a:endParaRPr kumimoji="0" lang="en-US" sz="1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9525" marR="0" lvl="0" algn="l" defTabSz="914400" rtl="0" eaLnBrk="1" fontAlgn="auto" latinLnBrk="0" hangingPunct="1">
              <a:lnSpc>
                <a:spcPct val="100000"/>
              </a:lnSpc>
              <a:spcBef>
                <a:spcPts val="0"/>
              </a:spcBef>
              <a:spcAft>
                <a:spcPts val="300"/>
              </a:spcAft>
              <a:buClrTx/>
              <a:buSzTx/>
              <a:defRPr/>
            </a:pPr>
            <a:r>
              <a:rPr kumimoji="0" lang="en-US" sz="1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Most projects directly enhance dissertation research</a:t>
            </a:r>
          </a:p>
          <a:p>
            <a:pPr marL="9525" marR="0" lvl="0" algn="l" defTabSz="914400" rtl="0" eaLnBrk="1" fontAlgn="auto" latinLnBrk="0" hangingPunct="1">
              <a:lnSpc>
                <a:spcPct val="100000"/>
              </a:lnSpc>
              <a:spcBef>
                <a:spcPts val="0"/>
              </a:spcBef>
              <a:spcAft>
                <a:spcPts val="300"/>
              </a:spcAft>
              <a:buClrTx/>
              <a:buSzTx/>
              <a:defRPr/>
            </a:pPr>
            <a:r>
              <a:rPr lang="en-US" sz="1000" dirty="0">
                <a:solidFill>
                  <a:prstClr val="black"/>
                </a:solidFill>
                <a:latin typeface="Arial" panose="020B0604020202020204" pitchFamily="34" charset="0"/>
                <a:cs typeface="Arial" panose="020B0604020202020204" pitchFamily="34" charset="0"/>
              </a:rPr>
              <a:t>Development of </a:t>
            </a:r>
            <a:r>
              <a:rPr kumimoji="0" lang="en-US" sz="1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skills for current and future positions</a:t>
            </a:r>
            <a:endParaRPr lang="en-US" sz="1000" dirty="0">
              <a:latin typeface="Arial" panose="020B0604020202020204" pitchFamily="34" charset="0"/>
              <a:cs typeface="Arial" panose="020B0604020202020204" pitchFamily="34" charset="0"/>
            </a:endParaRPr>
          </a:p>
        </p:txBody>
      </p:sp>
      <p:sp>
        <p:nvSpPr>
          <p:cNvPr id="26" name="TextBox 25">
            <a:extLst>
              <a:ext uri="{FF2B5EF4-FFF2-40B4-BE49-F238E27FC236}">
                <a16:creationId xmlns:a16="http://schemas.microsoft.com/office/drawing/2014/main" id="{F1CE7752-1D04-7264-24E2-E4F84F39BA90}"/>
              </a:ext>
            </a:extLst>
          </p:cNvPr>
          <p:cNvSpPr txBox="1"/>
          <p:nvPr/>
        </p:nvSpPr>
        <p:spPr>
          <a:xfrm>
            <a:off x="6753432" y="3963868"/>
            <a:ext cx="2123669" cy="400110"/>
          </a:xfrm>
          <a:prstGeom prst="rect">
            <a:avLst/>
          </a:prstGeom>
          <a:noFill/>
        </p:spPr>
        <p:txBody>
          <a:bodyPr wrap="square">
            <a:spAutoFit/>
          </a:bodyPr>
          <a:lstStyle/>
          <a:p>
            <a:pPr algn="ctr"/>
            <a:r>
              <a:rPr lang="en-US" sz="1000" b="1" dirty="0">
                <a:latin typeface="Arial" panose="020B0604020202020204" pitchFamily="34" charset="0"/>
                <a:cs typeface="Arial" panose="020B0604020202020204" pitchFamily="34" charset="0"/>
              </a:rPr>
              <a:t>2024 RSVP Symposium </a:t>
            </a:r>
            <a:r>
              <a:rPr lang="en-US" sz="1000" dirty="0">
                <a:latin typeface="Arial" panose="020B0604020202020204" pitchFamily="34" charset="0"/>
                <a:cs typeface="Arial" panose="020B0604020202020204" pitchFamily="34" charset="0"/>
              </a:rPr>
              <a:t>held in September (6 RSVPs presented)</a:t>
            </a:r>
          </a:p>
        </p:txBody>
      </p:sp>
      <p:pic>
        <p:nvPicPr>
          <p:cNvPr id="6" name="Picture 5">
            <a:extLst>
              <a:ext uri="{FF2B5EF4-FFF2-40B4-BE49-F238E27FC236}">
                <a16:creationId xmlns:a16="http://schemas.microsoft.com/office/drawing/2014/main" id="{0D4F3AA0-63E7-D103-4103-D71CDC590A2B}"/>
              </a:ext>
            </a:extLst>
          </p:cNvPr>
          <p:cNvPicPr>
            <a:picLocks noChangeAspect="1"/>
          </p:cNvPicPr>
          <p:nvPr/>
        </p:nvPicPr>
        <p:blipFill>
          <a:blip r:embed="rId4" cstate="print">
            <a:extLst>
              <a:ext uri="{28A0092B-C50C-407E-A947-70E740481C1C}">
                <a14:useLocalDpi xmlns:a14="http://schemas.microsoft.com/office/drawing/2010/main" val="0"/>
              </a:ext>
            </a:extLst>
          </a:blip>
          <a:srcRect l="20005" r="20005"/>
          <a:stretch/>
        </p:blipFill>
        <p:spPr>
          <a:xfrm>
            <a:off x="6184473" y="1104403"/>
            <a:ext cx="1730491" cy="1299210"/>
          </a:xfrm>
          <a:prstGeom prst="rect">
            <a:avLst/>
          </a:prstGeom>
        </p:spPr>
      </p:pic>
      <p:pic>
        <p:nvPicPr>
          <p:cNvPr id="9" name="Picture 8" descr="Pierce Fix, graduate student from Montana State University looking at Bulk samples in the 2DCC Bulk facility">
            <a:extLst>
              <a:ext uri="{FF2B5EF4-FFF2-40B4-BE49-F238E27FC236}">
                <a16:creationId xmlns:a16="http://schemas.microsoft.com/office/drawing/2014/main" id="{417ED870-6642-8F2A-CC17-DB68E155C2F2}"/>
              </a:ext>
            </a:extLst>
          </p:cNvPr>
          <p:cNvPicPr>
            <a:picLocks noChangeAspect="1"/>
          </p:cNvPicPr>
          <p:nvPr/>
        </p:nvPicPr>
        <p:blipFill>
          <a:blip r:embed="rId5" cstate="print">
            <a:extLst>
              <a:ext uri="{28A0092B-C50C-407E-A947-70E740481C1C}">
                <a14:useLocalDpi xmlns:a14="http://schemas.microsoft.com/office/drawing/2010/main" val="0"/>
              </a:ext>
            </a:extLst>
          </a:blip>
          <a:srcRect l="-1" r="4447"/>
          <a:stretch/>
        </p:blipFill>
        <p:spPr>
          <a:xfrm rot="5400000">
            <a:off x="7777255" y="1375923"/>
            <a:ext cx="1293794" cy="761589"/>
          </a:xfrm>
          <a:prstGeom prst="rect">
            <a:avLst/>
          </a:prstGeom>
        </p:spPr>
      </p:pic>
      <p:pic>
        <p:nvPicPr>
          <p:cNvPr id="11" name="Picture 10">
            <a:extLst>
              <a:ext uri="{FF2B5EF4-FFF2-40B4-BE49-F238E27FC236}">
                <a16:creationId xmlns:a16="http://schemas.microsoft.com/office/drawing/2014/main" id="{7E8968F6-13BF-8F35-963F-39CAD29B956B}"/>
              </a:ext>
            </a:extLst>
          </p:cNvPr>
          <p:cNvPicPr>
            <a:picLocks noChangeAspect="1"/>
          </p:cNvPicPr>
          <p:nvPr/>
        </p:nvPicPr>
        <p:blipFill>
          <a:blip r:embed="rId6" cstate="print">
            <a:extLst>
              <a:ext uri="{28A0092B-C50C-407E-A947-70E740481C1C}">
                <a14:useLocalDpi xmlns:a14="http://schemas.microsoft.com/office/drawing/2010/main" val="0"/>
              </a:ext>
            </a:extLst>
          </a:blip>
          <a:srcRect l="6865" t="3605" r="6865"/>
          <a:stretch/>
        </p:blipFill>
        <p:spPr>
          <a:xfrm>
            <a:off x="4512562" y="1104403"/>
            <a:ext cx="1543517" cy="1293498"/>
          </a:xfrm>
          <a:prstGeom prst="rect">
            <a:avLst/>
          </a:prstGeom>
        </p:spPr>
      </p:pic>
      <p:sp>
        <p:nvSpPr>
          <p:cNvPr id="12" name="TextBox 11">
            <a:extLst>
              <a:ext uri="{FF2B5EF4-FFF2-40B4-BE49-F238E27FC236}">
                <a16:creationId xmlns:a16="http://schemas.microsoft.com/office/drawing/2014/main" id="{8A5ABA7D-A93B-F52E-6CD6-08A800276EA7}"/>
              </a:ext>
            </a:extLst>
          </p:cNvPr>
          <p:cNvSpPr txBox="1"/>
          <p:nvPr/>
        </p:nvSpPr>
        <p:spPr>
          <a:xfrm>
            <a:off x="4512562" y="2414471"/>
            <a:ext cx="4292385" cy="246221"/>
          </a:xfrm>
          <a:prstGeom prst="rect">
            <a:avLst/>
          </a:prstGeom>
          <a:noFill/>
        </p:spPr>
        <p:txBody>
          <a:bodyPr wrap="square">
            <a:spAutoFit/>
          </a:bodyPr>
          <a:lstStyle/>
          <a:p>
            <a:pPr algn="ctr"/>
            <a:r>
              <a:rPr lang="en-US" sz="1000" dirty="0">
                <a:latin typeface="Arial" panose="020B0604020202020204" pitchFamily="34" charset="0"/>
                <a:cs typeface="Arial" panose="020B0604020202020204" pitchFamily="34" charset="0"/>
              </a:rPr>
              <a:t>2024 RSVP Scholars at the 2DCC-MIP facility</a:t>
            </a:r>
          </a:p>
        </p:txBody>
      </p:sp>
      <p:sp>
        <p:nvSpPr>
          <p:cNvPr id="13" name="TextBox 12">
            <a:extLst>
              <a:ext uri="{FF2B5EF4-FFF2-40B4-BE49-F238E27FC236}">
                <a16:creationId xmlns:a16="http://schemas.microsoft.com/office/drawing/2014/main" id="{E5F264E1-E7E1-8556-9F54-29A7D16292F1}"/>
              </a:ext>
            </a:extLst>
          </p:cNvPr>
          <p:cNvSpPr txBox="1"/>
          <p:nvPr/>
        </p:nvSpPr>
        <p:spPr>
          <a:xfrm>
            <a:off x="5345495" y="3963868"/>
            <a:ext cx="1322850" cy="553998"/>
          </a:xfrm>
          <a:prstGeom prst="rect">
            <a:avLst/>
          </a:prstGeom>
          <a:noFill/>
        </p:spPr>
        <p:txBody>
          <a:bodyPr wrap="square">
            <a:spAutoFit/>
          </a:bodyPr>
          <a:lstStyle/>
          <a:p>
            <a:pPr algn="ctr"/>
            <a:r>
              <a:rPr lang="en-US" sz="1000" dirty="0">
                <a:latin typeface="Arial" panose="020B0604020202020204" pitchFamily="34" charset="0"/>
                <a:cs typeface="Arial" panose="020B0604020202020204" pitchFamily="34" charset="0"/>
              </a:rPr>
              <a:t>Professional Development Activities</a:t>
            </a:r>
          </a:p>
        </p:txBody>
      </p:sp>
      <p:pic>
        <p:nvPicPr>
          <p:cNvPr id="1026" name="EC0E08C8-0BD6-4B7F-A255-21A67F48BA8B" descr="RSVPs trainees and other attendees at the 2023 2DCC User Meeting listening to a technical talk">
            <a:extLst>
              <a:ext uri="{FF2B5EF4-FFF2-40B4-BE49-F238E27FC236}">
                <a16:creationId xmlns:a16="http://schemas.microsoft.com/office/drawing/2014/main" id="{623CA42E-8E13-7A35-A3A1-E08433737D2A}"/>
              </a:ext>
            </a:extLst>
          </p:cNvPr>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6158" r="7727"/>
          <a:stretch/>
        </p:blipFill>
        <p:spPr bwMode="auto">
          <a:xfrm>
            <a:off x="5333137" y="2811771"/>
            <a:ext cx="1322850" cy="11520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a:extLst>
              <a:ext uri="{FF2B5EF4-FFF2-40B4-BE49-F238E27FC236}">
                <a16:creationId xmlns:a16="http://schemas.microsoft.com/office/drawing/2014/main" id="{D359E480-1156-FE07-5C70-EA7BE14E4468}"/>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p:blipFill>
        <p:spPr>
          <a:xfrm>
            <a:off x="6732078" y="2797790"/>
            <a:ext cx="2145023" cy="1166078"/>
          </a:xfrm>
          <a:prstGeom prst="rect">
            <a:avLst/>
          </a:prstGeom>
        </p:spPr>
      </p:pic>
      <p:pic>
        <p:nvPicPr>
          <p:cNvPr id="8" name="Picture 7" descr="A couple of men in a lab&#10;&#10;Description automatically generated">
            <a:extLst>
              <a:ext uri="{FF2B5EF4-FFF2-40B4-BE49-F238E27FC236}">
                <a16:creationId xmlns:a16="http://schemas.microsoft.com/office/drawing/2014/main" id="{6D3CA0A3-BA76-80B4-BF49-56E5BA146031}"/>
              </a:ext>
            </a:extLst>
          </p:cNvPr>
          <p:cNvPicPr>
            <a:picLocks noChangeAspect="1"/>
          </p:cNvPicPr>
          <p:nvPr/>
        </p:nvPicPr>
        <p:blipFill>
          <a:blip r:embed="rId9" cstate="print">
            <a:extLst>
              <a:ext uri="{28A0092B-C50C-407E-A947-70E740481C1C}">
                <a14:useLocalDpi xmlns:a14="http://schemas.microsoft.com/office/drawing/2010/main" val="0"/>
              </a:ext>
            </a:extLst>
          </a:blip>
          <a:srcRect l="10817" t="11798"/>
          <a:stretch/>
        </p:blipFill>
        <p:spPr>
          <a:xfrm>
            <a:off x="4383364" y="2811770"/>
            <a:ext cx="873682" cy="1152097"/>
          </a:xfrm>
          <a:prstGeom prst="rect">
            <a:avLst/>
          </a:prstGeom>
        </p:spPr>
      </p:pic>
      <p:sp>
        <p:nvSpPr>
          <p:cNvPr id="10" name="TextBox 9">
            <a:extLst>
              <a:ext uri="{FF2B5EF4-FFF2-40B4-BE49-F238E27FC236}">
                <a16:creationId xmlns:a16="http://schemas.microsoft.com/office/drawing/2014/main" id="{D5F62063-A9FF-86FE-9C80-FD09457C589B}"/>
              </a:ext>
            </a:extLst>
          </p:cNvPr>
          <p:cNvSpPr txBox="1"/>
          <p:nvPr/>
        </p:nvSpPr>
        <p:spPr>
          <a:xfrm>
            <a:off x="4261979" y="3983056"/>
            <a:ext cx="1083516" cy="553998"/>
          </a:xfrm>
          <a:prstGeom prst="rect">
            <a:avLst/>
          </a:prstGeom>
          <a:noFill/>
        </p:spPr>
        <p:txBody>
          <a:bodyPr wrap="square">
            <a:spAutoFit/>
          </a:bodyPr>
          <a:lstStyle/>
          <a:p>
            <a:pPr algn="ctr"/>
            <a:r>
              <a:rPr lang="en-US" sz="1000" dirty="0">
                <a:latin typeface="Arial" panose="020B0604020202020204" pitchFamily="34" charset="0"/>
                <a:cs typeface="Arial" panose="020B0604020202020204" pitchFamily="34" charset="0"/>
              </a:rPr>
              <a:t>Industry RSVP training in the MOCVD lab</a:t>
            </a:r>
          </a:p>
        </p:txBody>
      </p:sp>
    </p:spTree>
    <p:extLst>
      <p:ext uri="{BB962C8B-B14F-4D97-AF65-F5344CB8AC3E}">
        <p14:creationId xmlns:p14="http://schemas.microsoft.com/office/powerpoint/2010/main" val="36087361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bf218386-b989-4b90-a64b-7fc419a7b470" xsi:nil="true"/>
    <lcf76f155ced4ddcb4097134ff3c332f xmlns="aaf47342-e5ad-4141-ab8f-8ef7ee7490a5">
      <Terms xmlns="http://schemas.microsoft.com/office/infopath/2007/PartnerControls"/>
    </lcf76f155ced4ddcb4097134ff3c332f>
    <SharedWithUsers xmlns="bf218386-b989-4b90-a64b-7fc419a7b470">
      <UserInfo>
        <DisplayName>Maxin, Kelsey Thomas</DisplayName>
        <AccountId>20</AccountId>
        <AccountType/>
      </UserInfo>
      <UserInfo>
        <DisplayName>Redwing, Joan Marie</DisplayName>
        <AccountId>12</AccountId>
        <AccountType/>
      </UserInfo>
      <UserInfo>
        <DisplayName>Dressler, Kevin</DisplayName>
        <AccountId>13</AccountId>
        <AccountType/>
      </UserInfo>
      <UserInfo>
        <DisplayName>Law, Stephanie</DisplayName>
        <AccountId>276</AccountId>
        <AccountType/>
      </UserInfo>
      <UserInfo>
        <DisplayName>Redwing, Ronald Dean</DisplayName>
        <AccountId>19</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064FCD0A37A664EB4DDE5E7837D73AD" ma:contentTypeVersion="18" ma:contentTypeDescription="Create a new document." ma:contentTypeScope="" ma:versionID="cec4f6a70eea9030f1127d0a5da7f081">
  <xsd:schema xmlns:xsd="http://www.w3.org/2001/XMLSchema" xmlns:xs="http://www.w3.org/2001/XMLSchema" xmlns:p="http://schemas.microsoft.com/office/2006/metadata/properties" xmlns:ns2="bf218386-b989-4b90-a64b-7fc419a7b470" xmlns:ns3="aaf47342-e5ad-4141-ab8f-8ef7ee7490a5" targetNamespace="http://schemas.microsoft.com/office/2006/metadata/properties" ma:root="true" ma:fieldsID="1568e40f8d5ded8831c6cddb8469751c" ns2:_="" ns3:_="">
    <xsd:import namespace="bf218386-b989-4b90-a64b-7fc419a7b470"/>
    <xsd:import namespace="aaf47342-e5ad-4141-ab8f-8ef7ee7490a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LengthInSeconds" minOccurs="0"/>
                <xsd:element ref="ns3:MediaServiceAutoKeyPoints" minOccurs="0"/>
                <xsd:element ref="ns3:MediaServiceKeyPoints" minOccurs="0"/>
                <xsd:element ref="ns3:MediaServiceGenerationTime" minOccurs="0"/>
                <xsd:element ref="ns3:MediaServiceEventHashCode" minOccurs="0"/>
                <xsd:element ref="ns3:MediaServiceOCR" minOccurs="0"/>
                <xsd:element ref="ns3:lcf76f155ced4ddcb4097134ff3c332f" minOccurs="0"/>
                <xsd:element ref="ns2:TaxCatchAll" minOccurs="0"/>
                <xsd:element ref="ns3:MediaServiceLocation"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218386-b989-4b90-a64b-7fc419a7b4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61bbb6be-4fce-497c-93d3-b6fb672d2ac3}" ma:internalName="TaxCatchAll" ma:showField="CatchAllData" ma:web="bf218386-b989-4b90-a64b-7fc419a7b47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af47342-e5ad-4141-ab8f-8ef7ee7490a5"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28b28469-8996-4088-bd89-44d87d6385e5"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549247-7B69-47F1-A301-F03906141EC3}">
  <ds:schemaRefs>
    <ds:schemaRef ds:uri="http://schemas.microsoft.com/sharepoint/v3/contenttype/forms"/>
  </ds:schemaRefs>
</ds:datastoreItem>
</file>

<file path=customXml/itemProps2.xml><?xml version="1.0" encoding="utf-8"?>
<ds:datastoreItem xmlns:ds="http://schemas.openxmlformats.org/officeDocument/2006/customXml" ds:itemID="{91B9E551-F41B-4F07-9CAB-ABCA971A98F7}">
  <ds:schemaRefs>
    <ds:schemaRef ds:uri="a4de9f9e-744c-4095-880b-5aacb639457a"/>
    <ds:schemaRef ds:uri="aaf47342-e5ad-4141-ab8f-8ef7ee7490a5"/>
    <ds:schemaRef ds:uri="bf218386-b989-4b90-a64b-7fc419a7b470"/>
    <ds:schemaRef ds:uri="d4b6d3de-285d-482c-8dec-e12dcf31431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0755AC90-365D-4064-91EE-977E3535C36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218386-b989-4b90-a64b-7fc419a7b470"/>
    <ds:schemaRef ds:uri="aaf47342-e5ad-4141-ab8f-8ef7ee7490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7cf48d45-3ddb-4389-a9c1-c115526eb52e}" enabled="0" method="" siteId="{7cf48d45-3ddb-4389-a9c1-c115526eb52e}" removed="1"/>
</clbl:labelList>
</file>

<file path=docProps/app.xml><?xml version="1.0" encoding="utf-8"?>
<Properties xmlns="http://schemas.openxmlformats.org/officeDocument/2006/extended-properties" xmlns:vt="http://schemas.openxmlformats.org/officeDocument/2006/docPropsVTypes">
  <TotalTime>1542</TotalTime>
  <Words>921</Words>
  <Application>Microsoft Office PowerPoint</Application>
  <PresentationFormat>On-screen Show (16:9)</PresentationFormat>
  <Paragraphs>45</Paragraphs>
  <Slides>1</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vt:i4>
      </vt:variant>
    </vt:vector>
  </HeadingPairs>
  <TitlesOfParts>
    <vt:vector size="11" baseType="lpstr">
      <vt:lpstr>Arial</vt:lpstr>
      <vt:lpstr>Calibri</vt:lpstr>
      <vt:lpstr>Calibri Light</vt:lpstr>
      <vt:lpstr>Helvetica LT Std</vt:lpstr>
      <vt:lpstr>Helvetica Neue</vt:lpstr>
      <vt:lpstr>Sitka Subheading</vt:lpstr>
      <vt:lpstr>Times New Roman</vt:lpstr>
      <vt:lpstr>Wingdings</vt:lpstr>
      <vt:lpstr>Office Theme</vt:lpstr>
      <vt:lpstr>1_Office Theme</vt:lpstr>
      <vt:lpstr>Resident Scholar Visitor Program (RSVP) 2024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2D Crystal Consortium (2DCC)  User Meeting Facilities</dc:title>
  <dc:creator>Joan</dc:creator>
  <cp:lastModifiedBy>Maxin, Kelsey Thomas</cp:lastModifiedBy>
  <cp:revision>4</cp:revision>
  <cp:lastPrinted>2019-03-20T15:37:00Z</cp:lastPrinted>
  <dcterms:created xsi:type="dcterms:W3CDTF">2015-07-14T21:53:42Z</dcterms:created>
  <dcterms:modified xsi:type="dcterms:W3CDTF">2024-12-02T16:51:02Z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0x0101005064FCD0A37A664EB4DDE5E7837D73AD</vt:lpwstr>
  </property>
  <property fmtid="{D5CDD505-2E9C-101B-9397-08002B2CF9AE}" pid="3" name="Order">
    <vt:r8>400</vt:r8>
  </property>
  <property fmtid="{D5CDD505-2E9C-101B-9397-08002B2CF9AE}" pid="4" name="MediaServiceImageTags">
    <vt:lpwstr/>
  </property>
</Properties>
</file>